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330" r:id="rId2"/>
    <p:sldId id="335" r:id="rId3"/>
    <p:sldId id="336" r:id="rId4"/>
    <p:sldId id="337" r:id="rId5"/>
    <p:sldId id="329" r:id="rId6"/>
    <p:sldId id="326" r:id="rId7"/>
    <p:sldId id="292" r:id="rId8"/>
    <p:sldId id="332" r:id="rId9"/>
    <p:sldId id="334" r:id="rId10"/>
    <p:sldId id="333" r:id="rId11"/>
  </p:sldIdLst>
  <p:sldSz cx="11522075" cy="6480175"/>
  <p:notesSz cx="6858000" cy="9947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000000"/>
          </p15:clr>
        </p15:guide>
        <p15:guide id="2" pos="6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CC66"/>
    <a:srgbClr val="FFFF00"/>
    <a:srgbClr val="33CC33"/>
    <a:srgbClr val="2C4D75"/>
    <a:srgbClr val="FFCC00"/>
    <a:srgbClr val="5F7530"/>
    <a:srgbClr val="772C2A"/>
    <a:srgbClr val="4BACC6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D5E9CE1-E7CE-49B9-B310-AC7FA00B00EA}">
  <a:tblStyle styleId="{0D5E9CE1-E7CE-49B9-B310-AC7FA00B00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7" autoAdjust="0"/>
    <p:restoredTop sz="86331" autoAdjust="0"/>
  </p:normalViewPr>
  <p:slideViewPr>
    <p:cSldViewPr snapToGrid="0">
      <p:cViewPr>
        <p:scale>
          <a:sx n="109" d="100"/>
          <a:sy n="109" d="100"/>
        </p:scale>
        <p:origin x="-930" y="-174"/>
      </p:cViewPr>
      <p:guideLst>
        <p:guide orient="horz" pos="2041"/>
        <p:guide pos="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0652991390961"/>
          <c:y val="4.8667338212680038E-2"/>
          <c:w val="0.57174855584201578"/>
          <c:h val="0.93900822729460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0-9 лет</c:v>
                </c:pt>
                <c:pt idx="1">
                  <c:v>10-19 лет</c:v>
                </c:pt>
                <c:pt idx="2">
                  <c:v>20-29 лет</c:v>
                </c:pt>
                <c:pt idx="3">
                  <c:v>30-39 лет</c:v>
                </c:pt>
                <c:pt idx="4">
                  <c:v>40-49 лет</c:v>
                </c:pt>
                <c:pt idx="5">
                  <c:v>50-59 лет</c:v>
                </c:pt>
                <c:pt idx="6">
                  <c:v>60-69 лет</c:v>
                </c:pt>
                <c:pt idx="7">
                  <c:v>70-79 лет</c:v>
                </c:pt>
                <c:pt idx="8">
                  <c:v>80  и старше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144</c:v>
                </c:pt>
                <c:pt idx="1">
                  <c:v>103</c:v>
                </c:pt>
                <c:pt idx="2">
                  <c:v>331</c:v>
                </c:pt>
                <c:pt idx="3">
                  <c:v>1712</c:v>
                </c:pt>
                <c:pt idx="4">
                  <c:v>2558</c:v>
                </c:pt>
                <c:pt idx="5">
                  <c:v>3064</c:v>
                </c:pt>
                <c:pt idx="6">
                  <c:v>7891</c:v>
                </c:pt>
                <c:pt idx="7">
                  <c:v>6612</c:v>
                </c:pt>
                <c:pt idx="8">
                  <c:v>9913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6A-49A5-9D36-55C282718D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0-9 лет</c:v>
                </c:pt>
                <c:pt idx="1">
                  <c:v>10-19 лет</c:v>
                </c:pt>
                <c:pt idx="2">
                  <c:v>20-29 лет</c:v>
                </c:pt>
                <c:pt idx="3">
                  <c:v>30-39 лет</c:v>
                </c:pt>
                <c:pt idx="4">
                  <c:v>40-49 лет</c:v>
                </c:pt>
                <c:pt idx="5">
                  <c:v>50-59 лет</c:v>
                </c:pt>
                <c:pt idx="6">
                  <c:v>60-69 лет</c:v>
                </c:pt>
                <c:pt idx="7">
                  <c:v>70-79 лет</c:v>
                </c:pt>
                <c:pt idx="8">
                  <c:v>80  и старше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154</c:v>
                </c:pt>
                <c:pt idx="1">
                  <c:v>152</c:v>
                </c:pt>
                <c:pt idx="2">
                  <c:v>508</c:v>
                </c:pt>
                <c:pt idx="3">
                  <c:v>2148</c:v>
                </c:pt>
                <c:pt idx="4">
                  <c:v>2781</c:v>
                </c:pt>
                <c:pt idx="5">
                  <c:v>3344</c:v>
                </c:pt>
                <c:pt idx="6">
                  <c:v>6829</c:v>
                </c:pt>
                <c:pt idx="7">
                  <c:v>5265</c:v>
                </c:pt>
                <c:pt idx="8">
                  <c:v>5810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6A-49A5-9D36-55C282718D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0-9 лет</c:v>
                </c:pt>
                <c:pt idx="1">
                  <c:v>10-19 лет</c:v>
                </c:pt>
                <c:pt idx="2">
                  <c:v>20-29 лет</c:v>
                </c:pt>
                <c:pt idx="3">
                  <c:v>30-39 лет</c:v>
                </c:pt>
                <c:pt idx="4">
                  <c:v>40-49 лет</c:v>
                </c:pt>
                <c:pt idx="5">
                  <c:v>50-59 лет</c:v>
                </c:pt>
                <c:pt idx="6">
                  <c:v>60-69 лет</c:v>
                </c:pt>
                <c:pt idx="7">
                  <c:v>70-79 лет</c:v>
                </c:pt>
                <c:pt idx="8">
                  <c:v>80  и старше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178</c:v>
                </c:pt>
                <c:pt idx="1">
                  <c:v>109</c:v>
                </c:pt>
                <c:pt idx="2">
                  <c:v>494</c:v>
                </c:pt>
                <c:pt idx="3">
                  <c:v>2146</c:v>
                </c:pt>
                <c:pt idx="4">
                  <c:v>2443</c:v>
                </c:pt>
                <c:pt idx="5">
                  <c:v>3363</c:v>
                </c:pt>
                <c:pt idx="6">
                  <c:v>6491</c:v>
                </c:pt>
                <c:pt idx="7">
                  <c:v>5083</c:v>
                </c:pt>
                <c:pt idx="8">
                  <c:v>8347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BD-42E1-BF3D-0969BB9F7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100876672"/>
        <c:axId val="100878208"/>
      </c:barChart>
      <c:catAx>
        <c:axId val="10087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00878208"/>
        <c:crosses val="autoZero"/>
        <c:auto val="1"/>
        <c:lblAlgn val="ctr"/>
        <c:lblOffset val="100"/>
        <c:noMultiLvlLbl val="0"/>
      </c:catAx>
      <c:valAx>
        <c:axId val="100878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87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1229823204375"/>
          <c:y val="0.75793327923792975"/>
          <c:w val="0.36920911663653239"/>
          <c:h val="0.19547913316273227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66134013258407"/>
          <c:y val="0"/>
          <c:w val="0.83091705795664361"/>
          <c:h val="0.98662008183642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к 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7.1542171998527429E-2"/>
                  <c:y val="2.29232982917567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32C-47C5-A49F-D414B00C2BA9}"/>
                </c:ext>
                <c:ext xmlns:c15="http://schemas.microsoft.com/office/drawing/2012/chart" uri="{CE6537A1-D6FC-4f65-9D91-7224C49458BB}">
                  <c15:layout>
                    <c:manualLayout>
                      <c:w val="0.20512380548119813"/>
                      <c:h val="0.1337918726654616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0-9 лет</c:v>
                </c:pt>
                <c:pt idx="1">
                  <c:v>10-19 лет</c:v>
                </c:pt>
                <c:pt idx="2">
                  <c:v>20-29 лет</c:v>
                </c:pt>
                <c:pt idx="3">
                  <c:v>30-39 лет</c:v>
                </c:pt>
                <c:pt idx="4">
                  <c:v>40-49 лет</c:v>
                </c:pt>
                <c:pt idx="5">
                  <c:v>50-59 лет</c:v>
                </c:pt>
                <c:pt idx="6">
                  <c:v>60-69 лет</c:v>
                </c:pt>
                <c:pt idx="7">
                  <c:v>70-79 лет</c:v>
                </c:pt>
                <c:pt idx="8">
                  <c:v>80  и старше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-19.100000000000001</c:v>
                </c:pt>
                <c:pt idx="1">
                  <c:v>-5.5</c:v>
                </c:pt>
                <c:pt idx="2">
                  <c:v>-33</c:v>
                </c:pt>
                <c:pt idx="3">
                  <c:v>-20.2</c:v>
                </c:pt>
                <c:pt idx="4">
                  <c:v>4.7</c:v>
                </c:pt>
                <c:pt idx="5">
                  <c:v>-8.9</c:v>
                </c:pt>
                <c:pt idx="6">
                  <c:v>21.6</c:v>
                </c:pt>
                <c:pt idx="7">
                  <c:v>31</c:v>
                </c:pt>
                <c:pt idx="8">
                  <c:v>18.8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C-47C5-A49F-D414B00C2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00633984"/>
        <c:axId val="100639872"/>
      </c:barChart>
      <c:catAx>
        <c:axId val="100633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0639872"/>
        <c:crosses val="autoZero"/>
        <c:auto val="1"/>
        <c:lblAlgn val="ctr"/>
        <c:lblOffset val="100"/>
        <c:noMultiLvlLbl val="0"/>
      </c:catAx>
      <c:valAx>
        <c:axId val="10063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63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 за неделю</c:v>
                </c:pt>
              </c:strCache>
            </c:strRef>
          </c:tx>
          <c:spPr>
            <a:ln w="57150">
              <a:solidFill>
                <a:srgbClr val="2C4D75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061728395061727E-2"/>
                  <c:y val="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925925925925923E-2"/>
                  <c:y val="-7.576288184415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320987654320958E-2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950617283950615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802469135802469E-2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950617283950615E-2"/>
                  <c:y val="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7839506172839448E-2"/>
                  <c:y val="-7.856891450504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209876543209874E-2"/>
                  <c:y val="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345679012345678E-2"/>
                  <c:y val="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3209876543209874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864197530864196E-2"/>
                  <c:y val="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493827160493825E-2"/>
                  <c:y val="-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0864197530864196E-2"/>
                  <c:y val="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4753086419753084E-2"/>
                  <c:y val="-5.331462055699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4.093583731369755E-2"/>
                  <c:y val="6.902879072078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5.3837753497376793E-3"/>
                  <c:y val="-5.4241721794065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5432098765432098E-3"/>
                  <c:y val="-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5.7098886944687469E-2"/>
                  <c:y val="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2.0327557068274795E-2"/>
                  <c:y val="-3.64784245916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5.1416761996224476E-2"/>
                  <c:y val="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2.5110511672574744E-2"/>
                  <c:y val="-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869772762579971E-2"/>
                  <c:y val="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3.1089204927949685E-2"/>
                  <c:y val="-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5.9786932553749393E-3"/>
                  <c:y val="-2.5254293948050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5.3392027199548615E-2"/>
                  <c:y val="3.722638570125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2.3394529677388514E-2"/>
                  <c:y val="4.1344352110639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3.672978001129016E-2"/>
                  <c:y val="-4.620456358154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1.9885350225780238E-2"/>
                  <c:y val="3.367238000036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3.9770700451560476E-2"/>
                  <c:y val="-4.3776372823030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0"/>
                  <c:y val="-7.015077570928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Лист1!$A$2:$A$31</c:f>
              <c:numCache>
                <c:formatCode>m/d/yyyy</c:formatCode>
                <c:ptCount val="30"/>
                <c:pt idx="0">
                  <c:v>44291</c:v>
                </c:pt>
                <c:pt idx="1">
                  <c:v>44298</c:v>
                </c:pt>
                <c:pt idx="2">
                  <c:v>44305</c:v>
                </c:pt>
                <c:pt idx="3">
                  <c:v>44312</c:v>
                </c:pt>
                <c:pt idx="4">
                  <c:v>44320</c:v>
                </c:pt>
                <c:pt idx="5">
                  <c:v>44326</c:v>
                </c:pt>
                <c:pt idx="6">
                  <c:v>44333</c:v>
                </c:pt>
                <c:pt idx="7">
                  <c:v>44340</c:v>
                </c:pt>
                <c:pt idx="8">
                  <c:v>44347</c:v>
                </c:pt>
                <c:pt idx="9">
                  <c:v>44354</c:v>
                </c:pt>
                <c:pt idx="10">
                  <c:v>44361</c:v>
                </c:pt>
                <c:pt idx="11">
                  <c:v>44368</c:v>
                </c:pt>
                <c:pt idx="12">
                  <c:v>44375</c:v>
                </c:pt>
                <c:pt idx="13">
                  <c:v>44382</c:v>
                </c:pt>
                <c:pt idx="14">
                  <c:v>44389</c:v>
                </c:pt>
                <c:pt idx="15">
                  <c:v>44396</c:v>
                </c:pt>
                <c:pt idx="16">
                  <c:v>44403</c:v>
                </c:pt>
                <c:pt idx="17">
                  <c:v>44410</c:v>
                </c:pt>
                <c:pt idx="18">
                  <c:v>44417</c:v>
                </c:pt>
                <c:pt idx="19">
                  <c:v>44424</c:v>
                </c:pt>
                <c:pt idx="20">
                  <c:v>44431</c:v>
                </c:pt>
                <c:pt idx="21">
                  <c:v>44438</c:v>
                </c:pt>
                <c:pt idx="22">
                  <c:v>44445</c:v>
                </c:pt>
                <c:pt idx="23">
                  <c:v>44452</c:v>
                </c:pt>
                <c:pt idx="24">
                  <c:v>44459</c:v>
                </c:pt>
                <c:pt idx="25">
                  <c:v>44466</c:v>
                </c:pt>
                <c:pt idx="26">
                  <c:v>44473</c:v>
                </c:pt>
                <c:pt idx="27">
                  <c:v>44480</c:v>
                </c:pt>
                <c:pt idx="28">
                  <c:v>44487</c:v>
                </c:pt>
                <c:pt idx="29">
                  <c:v>44494</c:v>
                </c:pt>
              </c:numCache>
            </c:numRef>
          </c:cat>
          <c:val>
            <c:numRef>
              <c:f>Лист1!$B$2:$B$31</c:f>
              <c:numCache>
                <c:formatCode>General</c:formatCode>
                <c:ptCount val="30"/>
                <c:pt idx="0">
                  <c:v>7777</c:v>
                </c:pt>
                <c:pt idx="1">
                  <c:v>11284</c:v>
                </c:pt>
                <c:pt idx="2">
                  <c:v>7624</c:v>
                </c:pt>
                <c:pt idx="3">
                  <c:v>9330</c:v>
                </c:pt>
                <c:pt idx="4">
                  <c:v>9176</c:v>
                </c:pt>
                <c:pt idx="5">
                  <c:v>3451</c:v>
                </c:pt>
                <c:pt idx="6">
                  <c:v>12749</c:v>
                </c:pt>
                <c:pt idx="7">
                  <c:v>6149</c:v>
                </c:pt>
                <c:pt idx="8">
                  <c:v>6120</c:v>
                </c:pt>
                <c:pt idx="9">
                  <c:v>7764</c:v>
                </c:pt>
                <c:pt idx="10">
                  <c:v>6905</c:v>
                </c:pt>
                <c:pt idx="11">
                  <c:v>8546</c:v>
                </c:pt>
                <c:pt idx="12">
                  <c:v>4569</c:v>
                </c:pt>
                <c:pt idx="13">
                  <c:v>15994</c:v>
                </c:pt>
                <c:pt idx="14">
                  <c:v>11163</c:v>
                </c:pt>
                <c:pt idx="15">
                  <c:v>9487</c:v>
                </c:pt>
                <c:pt idx="16">
                  <c:v>7518</c:v>
                </c:pt>
                <c:pt idx="17">
                  <c:v>6012</c:v>
                </c:pt>
                <c:pt idx="18">
                  <c:v>5632</c:v>
                </c:pt>
                <c:pt idx="19">
                  <c:v>4600</c:v>
                </c:pt>
                <c:pt idx="20">
                  <c:v>4679</c:v>
                </c:pt>
                <c:pt idx="21">
                  <c:v>3741</c:v>
                </c:pt>
                <c:pt idx="22">
                  <c:v>3684</c:v>
                </c:pt>
                <c:pt idx="23">
                  <c:v>3739</c:v>
                </c:pt>
                <c:pt idx="24">
                  <c:v>1918</c:v>
                </c:pt>
                <c:pt idx="25">
                  <c:v>1506</c:v>
                </c:pt>
                <c:pt idx="26">
                  <c:v>2344</c:v>
                </c:pt>
                <c:pt idx="27">
                  <c:v>2314</c:v>
                </c:pt>
                <c:pt idx="28">
                  <c:v>2915</c:v>
                </c:pt>
                <c:pt idx="29">
                  <c:v>4301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089280"/>
        <c:axId val="105091072"/>
      </c:lineChart>
      <c:catAx>
        <c:axId val="1050892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ru-RU"/>
          </a:p>
        </c:txPr>
        <c:crossAx val="105091072"/>
        <c:crosses val="autoZero"/>
        <c:auto val="0"/>
        <c:lblAlgn val="ctr"/>
        <c:lblOffset val="100"/>
        <c:noMultiLvlLbl val="0"/>
      </c:catAx>
      <c:valAx>
        <c:axId val="10509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089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231220077111019"/>
          <c:y val="0.91046259105520744"/>
          <c:w val="0.40428639352982992"/>
          <c:h val="7.270121297942559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31-4D09-8D4B-EC639D657F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31-4D09-8D4B-EC639D657F64}"/>
              </c:ext>
            </c:extLst>
          </c:dPt>
          <c:dPt>
            <c:idx val="2"/>
            <c:bubble3D val="0"/>
            <c:spPr>
              <a:solidFill>
                <a:srgbClr val="007A3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31-4D09-8D4B-EC639D657F64}"/>
              </c:ext>
            </c:extLst>
          </c:dPt>
          <c:dLbls>
            <c:dLbl>
              <c:idx val="0"/>
              <c:layout>
                <c:manualLayout>
                  <c:x val="0.15013885395608489"/>
                  <c:y val="-0.10410728045718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5B9BD5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31-4D09-8D4B-EC639D657F6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253892354853412"/>
                  <c:y val="-0.106309444275992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ED7D3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31-4D09-8D4B-EC639D657F6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9424661445972241"/>
                  <c:y val="8.68264037808973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11366DA5-7EF0-475A-B6F1-110965D940DB}" type="PERCENTAGE"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2400" b="1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31-4D09-8D4B-EC639D657F6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крайне тяжелое</c:v>
                </c:pt>
                <c:pt idx="1">
                  <c:v>тяжелое</c:v>
                </c:pt>
                <c:pt idx="2">
                  <c:v>средней  тяжести, удовлетворительное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0.14000000000000001</c:v>
                </c:pt>
                <c:pt idx="2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431-4D09-8D4B-EC639D657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93982553651381"/>
          <c:y val="0.10507112984557854"/>
          <c:w val="0.56412034892697238"/>
          <c:h val="0.671757974213908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60-4074-9AD4-66FAD730C1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60-4074-9AD4-66FAD730C196}"/>
              </c:ext>
            </c:extLst>
          </c:dPt>
          <c:dPt>
            <c:idx val="2"/>
            <c:bubble3D val="0"/>
            <c:spPr>
              <a:solidFill>
                <a:srgbClr val="007A3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60-4074-9AD4-66FAD730C196}"/>
              </c:ext>
            </c:extLst>
          </c:dPt>
          <c:dLbls>
            <c:dLbl>
              <c:idx val="0"/>
              <c:layout>
                <c:manualLayout>
                  <c:x val="-0.10017829943801128"/>
                  <c:y val="-9.82149976889177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5B9BD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dirty="0"/>
                      <a:t>0,5%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60-4074-9AD4-66FAD730C19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196043687508803"/>
                  <c:y val="-9.87327271593917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ED7D3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dirty="0"/>
                      <a:t>0,5%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560-4074-9AD4-66FAD730C19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7205882352941174"/>
                  <c:y val="3.3564388700670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99%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560-4074-9AD4-66FAD730C196}"/>
                </c:ext>
                <c:ext xmlns:c15="http://schemas.microsoft.com/office/drawing/2012/chart" uri="{CE6537A1-D6FC-4f65-9D91-7224C49458BB}">
                  <c15:layout>
                    <c:manualLayout>
                      <c:w val="0.16012254901960785"/>
                      <c:h val="9.621316477828198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крайне тяжелое </c:v>
                </c:pt>
                <c:pt idx="1">
                  <c:v>тяжелое</c:v>
                </c:pt>
                <c:pt idx="2">
                  <c:v>средней тяжести, удовлетворительное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5.0000000000000001E-3</c:v>
                </c:pt>
                <c:pt idx="1">
                  <c:v>0.01</c:v>
                </c:pt>
                <c:pt idx="2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560-4074-9AD4-66FAD730C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0.16885</cdr:x>
      <cdr:y>0.10881</cdr:y>
    </cdr:from>
    <cdr:to>
      <cdr:x>0.5</cdr:x>
      <cdr:y>0.20447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6C2534F1-41C6-42F9-B1D6-2F84C03B9E71}"/>
            </a:ext>
          </a:extLst>
        </cdr:cNvPr>
        <cdr:cNvSpPr txBox="1"/>
      </cdr:nvSpPr>
      <cdr:spPr>
        <a:xfrm xmlns:a="http://schemas.openxmlformats.org/drawingml/2006/main">
          <a:off x="981831" y="525121"/>
          <a:ext cx="1925627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400" b="1" dirty="0">
            <a:solidFill>
              <a:srgbClr val="FFC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/>
          <a:r>
            <a:rPr lang="ru-RU" sz="1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Все группы +17</a:t>
          </a:r>
        </a:p>
        <a:p xmlns:a="http://schemas.openxmlformats.org/drawingml/2006/main">
          <a:pPr algn="ctr"/>
          <a:endParaRPr lang="ru-RU" sz="400" b="1" dirty="0">
            <a:solidFill>
              <a:srgbClr val="FFC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2447" cy="49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64" tIns="45919" rIns="91864" bIns="4591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3850" y="0"/>
            <a:ext cx="2972447" cy="49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64" tIns="45919" rIns="91864" bIns="4591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64" tIns="45919" rIns="91864" bIns="4591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7762"/>
            <a:ext cx="2972447" cy="49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64" tIns="45919" rIns="91864" bIns="4591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3850" y="9447762"/>
            <a:ext cx="2972447" cy="49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64" tIns="45919" rIns="91864" bIns="4591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/>
              <a:pPr algn="r">
                <a:buSzPts val="12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1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59" indent="-285715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59" indent="-228572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02" indent="-228572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46" indent="-228572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289" indent="-228572" defTabSz="10206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33" indent="-228572" defTabSz="10206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77" indent="-228572" defTabSz="10206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20" indent="-228572" defTabSz="10206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A6AB775-247E-48AF-847A-D13D9452485A}" type="slidenum">
              <a:rPr lang="ru-RU" altLang="ru-RU" sz="1200"/>
              <a:pPr/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20830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r>
              <a:rPr lang="ru-RU" dirty="0" smtClean="0"/>
              <a:t> </a:t>
            </a: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902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31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r>
              <a:rPr lang="ru-RU" dirty="0" smtClean="0"/>
              <a:t> </a:t>
            </a: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31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r>
              <a:rPr lang="ru-RU" dirty="0" smtClean="0"/>
              <a:t> </a:t>
            </a: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31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r>
              <a:rPr lang="ru-RU" dirty="0" smtClean="0"/>
              <a:t> </a:t>
            </a: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31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59" indent="-285715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59" indent="-228572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02" indent="-228572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46" indent="-228572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289" indent="-228572" defTabSz="10206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33" indent="-228572" defTabSz="10206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77" indent="-228572" defTabSz="10206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20" indent="-228572" defTabSz="10206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E792309-3D59-4DA3-8E97-6D4DEDBCB9A9}" type="slidenum">
              <a:rPr lang="ru-RU" altLang="ru-RU" sz="1200"/>
              <a:pPr/>
              <a:t>10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93538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76262" y="1511300"/>
            <a:ext cx="10369500" cy="4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726133" y="1428040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7355327" y="1428040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58E4-1674-4BA8-B65C-A95F0B640F94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78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3622662" y="-1535050"/>
            <a:ext cx="4276800" cy="10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258407" y="4536122"/>
            <a:ext cx="6913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2258407" y="579017"/>
            <a:ext cx="69132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258407" y="5071637"/>
            <a:ext cx="69132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576106" y="258007"/>
            <a:ext cx="37908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04811" y="258007"/>
            <a:ext cx="6441300" cy="5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576106" y="1356037"/>
            <a:ext cx="37908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576104" y="259509"/>
            <a:ext cx="10369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76104" y="1450540"/>
            <a:ext cx="5091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576104" y="2055057"/>
            <a:ext cx="5091000" cy="3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5853056" y="1450540"/>
            <a:ext cx="5092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5853056" y="2055057"/>
            <a:ext cx="5092800" cy="3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910164" y="4164114"/>
            <a:ext cx="97938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910164" y="2746575"/>
            <a:ext cx="97938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25CD-9E37-4F17-8ABB-DAA064D48DDF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97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6262" y="1511300"/>
            <a:ext cx="10369500" cy="4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-50791"/>
            <a:ext cx="10493375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1008063" y="1944688"/>
            <a:ext cx="428466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600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5188" y="1223963"/>
            <a:ext cx="9217025" cy="297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1022482" eaLnBrk="1" fontAlgn="auto" hangingPunct="1">
              <a:spcAft>
                <a:spcPts val="0"/>
              </a:spcAft>
              <a:defRPr/>
            </a:pPr>
            <a:endParaRPr lang="ru-RU" sz="3600" dirty="0">
              <a:solidFill>
                <a:srgbClr val="3B4555"/>
              </a:solidFill>
              <a:latin typeface="Trebuchet MS" panose="020B0603020202020204" pitchFamily="34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614363" y="2236777"/>
            <a:ext cx="8640762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 ВАКЦИНАЦИИ НАСЕЛЕНИЯ ПРОТИВ НОВОЙ </a:t>
            </a:r>
            <a:r>
              <a:rPr lang="ru-RU" alt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КОРОНАВИРУСНОЙ</a:t>
            </a:r>
            <a:r>
              <a:rPr lang="ru-RU" alt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ИНФЕКЦИИ</a:t>
            </a:r>
          </a:p>
        </p:txBody>
      </p:sp>
      <p:pic>
        <p:nvPicPr>
          <p:cNvPr id="205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4475"/>
            <a:ext cx="7540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4050" y="4291013"/>
            <a:ext cx="5975350" cy="615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0263" indent="-31908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7938" indent="-2555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9113" indent="-25558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00288" indent="-255588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57488" indent="-255588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4688" indent="-255588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71888" indent="-255588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29088" indent="-255588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Абросова Оксана Евгеньевна</a:t>
            </a:r>
            <a:endParaRPr lang="ru-RU" altLang="ru-RU" sz="1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Заместитель министра </a:t>
            </a: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здравоохранения Кузбасса</a:t>
            </a:r>
          </a:p>
        </p:txBody>
      </p:sp>
    </p:spTree>
    <p:extLst>
      <p:ext uri="{BB962C8B-B14F-4D97-AF65-F5344CB8AC3E}">
        <p14:creationId xmlns:p14="http://schemas.microsoft.com/office/powerpoint/2010/main" val="21781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588"/>
            <a:ext cx="95123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865188" y="3487738"/>
            <a:ext cx="4445000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БЛАГОДАРЮ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</p:txBody>
      </p:sp>
      <p:pic>
        <p:nvPicPr>
          <p:cNvPr id="11268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4475"/>
            <a:ext cx="7540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434B768A-380E-40E5-BAE7-99E7F10996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3859766"/>
              </p:ext>
            </p:extLst>
          </p:nvPr>
        </p:nvGraphicFramePr>
        <p:xfrm>
          <a:off x="234089" y="1195532"/>
          <a:ext cx="7655703" cy="515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4">
            <a:extLst>
              <a:ext uri="{FF2B5EF4-FFF2-40B4-BE49-F238E27FC236}">
                <a16:creationId xmlns:a16="http://schemas.microsoft.com/office/drawing/2014/main" xmlns="" id="{86C92919-4B37-4963-9B8B-C633C811F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9" y="-1"/>
            <a:ext cx="736520" cy="119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7">
            <a:extLst>
              <a:ext uri="{FF2B5EF4-FFF2-40B4-BE49-F238E27FC236}">
                <a16:creationId xmlns:a16="http://schemas.microsoft.com/office/drawing/2014/main" xmlns="" id="{165C2DA9-6F25-4A7F-8849-569B0DCEE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45" y="23580"/>
            <a:ext cx="10671669" cy="73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79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Прирост числа умерших по возрастным группам за период 01.01.2021-</a:t>
            </a:r>
            <a:r>
              <a:rPr lang="en-US" altLang="ru-RU" sz="2079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ru-RU" altLang="ru-RU" sz="2079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.09.2021 </a:t>
            </a:r>
            <a:r>
              <a:rPr lang="ru-RU" altLang="ru-RU" sz="2079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(данные ЗАГС)</a:t>
            </a: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xmlns="" id="{48EBAAEB-C4AD-47BF-84C6-4B0F4F7F1C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491129"/>
              </p:ext>
            </p:extLst>
          </p:nvPr>
        </p:nvGraphicFramePr>
        <p:xfrm>
          <a:off x="5578699" y="1471445"/>
          <a:ext cx="5814915" cy="482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E68AEC-F543-4E01-A637-4A2AB6DD769C}"/>
              </a:ext>
            </a:extLst>
          </p:cNvPr>
          <p:cNvSpPr txBox="1"/>
          <p:nvPr/>
        </p:nvSpPr>
        <p:spPr>
          <a:xfrm>
            <a:off x="1376849" y="776573"/>
            <a:ext cx="425014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9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АБСОЛЮТНОЕ ЧИСЛО УМЕРШИХ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32CC38-4591-4B13-9261-A148B2EC4D5F}"/>
              </a:ext>
            </a:extLst>
          </p:cNvPr>
          <p:cNvSpPr txBox="1"/>
          <p:nvPr/>
        </p:nvSpPr>
        <p:spPr>
          <a:xfrm>
            <a:off x="7132051" y="856874"/>
            <a:ext cx="4790280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3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 ЧИСЛА УМЕРШИХ  </a:t>
            </a:r>
          </a:p>
          <a:p>
            <a:r>
              <a:rPr lang="ru-RU" sz="1323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2021 ГОДУ ОТНОСИТЕЛЬНО 2019, %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058D2112-F158-430D-8C20-81CFD25F6352}"/>
              </a:ext>
            </a:extLst>
          </p:cNvPr>
          <p:cNvGrpSpPr/>
          <p:nvPr/>
        </p:nvGrpSpPr>
        <p:grpSpPr>
          <a:xfrm>
            <a:off x="3132965" y="1604569"/>
            <a:ext cx="3060119" cy="4780613"/>
            <a:chOff x="3314700" y="1698123"/>
            <a:chExt cx="2914650" cy="505934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B276E6E9-49EE-415D-B49E-A37D25C6BA05}"/>
                </a:ext>
              </a:extLst>
            </p:cNvPr>
            <p:cNvSpPr/>
            <p:nvPr/>
          </p:nvSpPr>
          <p:spPr>
            <a:xfrm>
              <a:off x="4947646" y="1911568"/>
              <a:ext cx="442912" cy="9857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39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5BB855A-0308-4655-9417-DCE1F0B0B8DA}"/>
                </a:ext>
              </a:extLst>
            </p:cNvPr>
            <p:cNvSpPr/>
            <p:nvPr/>
          </p:nvSpPr>
          <p:spPr>
            <a:xfrm>
              <a:off x="3737280" y="1764252"/>
              <a:ext cx="63378" cy="9857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39"/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xmlns="" id="{0AD58A44-89D2-4382-B0E3-BCCC0D2D8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5931" y="1836969"/>
              <a:ext cx="706030" cy="25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1363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14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986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58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30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02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74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46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992" b="1" dirty="0">
                  <a:solidFill>
                    <a:srgbClr val="C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15,1%</a:t>
              </a:r>
              <a:endParaRPr lang="ru-RU" altLang="ru-RU" sz="992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xmlns="" id="{D07A95AF-69A8-40DE-ABCE-DE9B190EC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5625" y="1698123"/>
              <a:ext cx="724102" cy="25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1363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14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986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58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30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02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74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46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992" b="1" dirty="0">
                  <a:solidFill>
                    <a:srgbClr val="C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3,8%</a:t>
              </a:r>
              <a:endParaRPr lang="ru-RU" altLang="ru-RU" sz="992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2559E0D5-A872-450F-8427-7A9673A67ED2}"/>
                </a:ext>
              </a:extLst>
            </p:cNvPr>
            <p:cNvSpPr/>
            <p:nvPr/>
          </p:nvSpPr>
          <p:spPr>
            <a:xfrm>
              <a:off x="3663411" y="2479393"/>
              <a:ext cx="442912" cy="9857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39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121A15B-E3A8-43AF-BBAD-D463193C1C60}"/>
                </a:ext>
              </a:extLst>
            </p:cNvPr>
            <p:cNvSpPr/>
            <p:nvPr/>
          </p:nvSpPr>
          <p:spPr>
            <a:xfrm>
              <a:off x="3534789" y="2332077"/>
              <a:ext cx="63378" cy="9857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39"/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xmlns="" id="{899E4AD1-77CF-498C-90AB-EB14E8014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550" y="2408257"/>
              <a:ext cx="736900" cy="25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1363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14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986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58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30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02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74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46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992" b="1" dirty="0">
                  <a:solidFill>
                    <a:srgbClr val="C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19,7%</a:t>
              </a:r>
              <a:endParaRPr lang="ru-RU" altLang="ru-RU" sz="992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xmlns="" id="{8BDE75ED-DF33-45BB-903C-24BD0D50A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2225" y="2246898"/>
              <a:ext cx="699423" cy="25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1363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14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986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58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30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02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74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46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992" b="1" dirty="0">
                  <a:solidFill>
                    <a:srgbClr val="C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3,3%</a:t>
              </a:r>
              <a:endParaRPr lang="ru-RU" altLang="ru-RU" sz="992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9828913D-31B3-4B5C-BCC3-EC15C2788466}"/>
                </a:ext>
              </a:extLst>
            </p:cNvPr>
            <p:cNvSpPr/>
            <p:nvPr/>
          </p:nvSpPr>
          <p:spPr>
            <a:xfrm>
              <a:off x="4156815" y="3049097"/>
              <a:ext cx="442912" cy="9857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39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0D4DFB03-24E0-49B3-B53F-EE8EE0E53633}"/>
                </a:ext>
              </a:extLst>
            </p:cNvPr>
            <p:cNvSpPr/>
            <p:nvPr/>
          </p:nvSpPr>
          <p:spPr>
            <a:xfrm>
              <a:off x="4129881" y="2900827"/>
              <a:ext cx="63378" cy="9857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39"/>
            </a:p>
          </p:txBody>
        </p: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xmlns="" id="{0ED0F882-83D4-45AA-8AEA-C12E98592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997" y="2977961"/>
              <a:ext cx="757561" cy="25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1363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14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986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58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30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02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74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46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992" b="1" dirty="0">
                  <a:solidFill>
                    <a:srgbClr val="C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17,3%</a:t>
              </a:r>
              <a:endParaRPr lang="ru-RU" altLang="ru-RU" sz="992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xmlns="" id="{C68ED762-C69F-4677-AEBC-2AE2CE9B2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7669" y="2819361"/>
              <a:ext cx="602837" cy="25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1363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14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986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5813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30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02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74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4613" indent="-228600" defTabSz="10207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992" b="1" dirty="0">
                  <a:solidFill>
                    <a:srgbClr val="C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2,8%</a:t>
              </a:r>
              <a:endParaRPr lang="ru-RU" altLang="ru-RU" sz="992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7E8EBA34-61BB-4787-9ED2-0E9F5EA98BE9}"/>
                </a:ext>
              </a:extLst>
            </p:cNvPr>
            <p:cNvSpPr/>
            <p:nvPr/>
          </p:nvSpPr>
          <p:spPr>
            <a:xfrm>
              <a:off x="4193060" y="6174263"/>
              <a:ext cx="128588" cy="1381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9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770799F-4895-4507-AC9D-FB34B052370E}"/>
                </a:ext>
              </a:extLst>
            </p:cNvPr>
            <p:cNvSpPr txBox="1"/>
            <p:nvPr/>
          </p:nvSpPr>
          <p:spPr>
            <a:xfrm>
              <a:off x="4297837" y="6044139"/>
              <a:ext cx="1181100" cy="71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9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COVID</a:t>
              </a:r>
              <a:r>
                <a:rPr lang="ru-RU" sz="189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-19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E5431684-9288-4B59-AB80-2646AAAC3D10}"/>
                </a:ext>
              </a:extLst>
            </p:cNvPr>
            <p:cNvSpPr/>
            <p:nvPr/>
          </p:nvSpPr>
          <p:spPr>
            <a:xfrm>
              <a:off x="3314700" y="5622591"/>
              <a:ext cx="2914650" cy="868697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9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E2F8DDC-D9CE-4E7D-94E3-9CC011DD9A65}"/>
              </a:ext>
            </a:extLst>
          </p:cNvPr>
          <p:cNvSpPr/>
          <p:nvPr/>
        </p:nvSpPr>
        <p:spPr>
          <a:xfrm>
            <a:off x="234089" y="1432601"/>
            <a:ext cx="10955666" cy="162122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9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D8F7943-1272-4342-8CD4-29B4C64A0864}"/>
              </a:ext>
            </a:extLst>
          </p:cNvPr>
          <p:cNvSpPr/>
          <p:nvPr/>
        </p:nvSpPr>
        <p:spPr>
          <a:xfrm>
            <a:off x="234089" y="3159942"/>
            <a:ext cx="10955666" cy="313754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90"/>
          </a:p>
        </p:txBody>
      </p:sp>
    </p:spTree>
    <p:extLst>
      <p:ext uri="{BB962C8B-B14F-4D97-AF65-F5344CB8AC3E}">
        <p14:creationId xmlns:p14="http://schemas.microsoft.com/office/powerpoint/2010/main" val="201224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5E247B-A0D2-487C-B42F-356857750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" y="0"/>
            <a:ext cx="774259" cy="12680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5"/>
          <a:stretch/>
        </p:blipFill>
        <p:spPr>
          <a:xfrm>
            <a:off x="8950396" y="4601"/>
            <a:ext cx="2600673" cy="110239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44" y="-11933"/>
            <a:ext cx="3534259" cy="236629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3" y="-11933"/>
            <a:ext cx="2792259" cy="157064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19" y="-344"/>
            <a:ext cx="3478740" cy="231825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2" y="2907828"/>
            <a:ext cx="3455899" cy="1943943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2" y="1382392"/>
            <a:ext cx="2862854" cy="194394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80" y="4369472"/>
            <a:ext cx="3216213" cy="210561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55" y="-21278"/>
            <a:ext cx="2137702" cy="296687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4" y="4844728"/>
            <a:ext cx="2412664" cy="163544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83" y="1108772"/>
            <a:ext cx="2926924" cy="198062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93" y="4488585"/>
            <a:ext cx="2655453" cy="199159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68" y="4488585"/>
            <a:ext cx="3535966" cy="198898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5"/>
          <a:srcRect l="18286" t="12639" r="17573" b="10054"/>
          <a:stretch/>
        </p:blipFill>
        <p:spPr>
          <a:xfrm>
            <a:off x="8503995" y="2765623"/>
            <a:ext cx="3066681" cy="207910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00" y="1356354"/>
            <a:ext cx="5783538" cy="38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923039" y="506566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Портрет пациента с</a:t>
            </a:r>
            <a:r>
              <a:rPr lang="en-US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COVID-19</a:t>
            </a: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8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9" y="1402493"/>
            <a:ext cx="10495416" cy="511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Вакцинация против </a:t>
            </a:r>
            <a:r>
              <a:rPr lang="en-US" sz="2800" b="1" dirty="0" err="1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COVID</a:t>
            </a:r>
            <a:r>
              <a:rPr lang="en-US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- 19</a:t>
            </a:r>
            <a:endParaRPr sz="28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="" xmlns:a16="http://schemas.microsoft.com/office/drawing/2014/main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7AE69B4A-A6FD-432B-BADB-FB36BF1EFF5C}"/>
              </a:ext>
            </a:extLst>
          </p:cNvPr>
          <p:cNvCxnSpPr>
            <a:cxnSpLocks/>
          </p:cNvCxnSpPr>
          <p:nvPr/>
        </p:nvCxnSpPr>
        <p:spPr>
          <a:xfrm>
            <a:off x="4087257" y="1392454"/>
            <a:ext cx="1" cy="4589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137;p17">
            <a:extLst>
              <a:ext uri="{FF2B5EF4-FFF2-40B4-BE49-F238E27FC236}">
                <a16:creationId xmlns="" xmlns:a16="http://schemas.microsoft.com/office/drawing/2014/main" id="{4D07758C-B8E1-49BF-BBFB-EEC9F2322B5A}"/>
              </a:ext>
            </a:extLst>
          </p:cNvPr>
          <p:cNvSpPr txBox="1"/>
          <p:nvPr/>
        </p:nvSpPr>
        <p:spPr>
          <a:xfrm>
            <a:off x="1103777" y="1484304"/>
            <a:ext cx="306637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Поступило вакцины</a:t>
            </a:r>
          </a:p>
          <a:p>
            <a:pPr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1 179 014 доз</a:t>
            </a:r>
          </a:p>
          <a:p>
            <a:pPr>
              <a:buClr>
                <a:srgbClr val="3B4555"/>
              </a:buClr>
              <a:buSzPts val="2400"/>
            </a:pP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3B4555"/>
              </a:buClr>
              <a:buSzPts val="2400"/>
            </a:pPr>
            <a:endParaRPr lang="ru-RU" sz="2800" b="1" dirty="0" smtClean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3B4555"/>
              </a:buClr>
              <a:buSzPts val="2400"/>
            </a:pP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3B4555"/>
              </a:buClr>
              <a:buSzPts val="2400"/>
            </a:pP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endParaRPr lang="ru-RU" sz="2800" b="1" dirty="0" smtClean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endParaRPr lang="ru-RU" sz="2800" b="1" dirty="0" smtClean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370" y="1587737"/>
            <a:ext cx="729569" cy="758548"/>
          </a:xfrm>
          <a:prstGeom prst="rect">
            <a:avLst/>
          </a:prstGeom>
        </p:spPr>
      </p:pic>
      <p:sp>
        <p:nvSpPr>
          <p:cNvPr id="19" name="Google Shape;137;p17">
            <a:extLst>
              <a:ext uri="{FF2B5EF4-FFF2-40B4-BE49-F238E27FC236}">
                <a16:creationId xmlns="" xmlns:a16="http://schemas.microsoft.com/office/drawing/2014/main" id="{4D07758C-B8E1-49BF-BBFB-EEC9F2322B5A}"/>
              </a:ext>
            </a:extLst>
          </p:cNvPr>
          <p:cNvSpPr txBox="1"/>
          <p:nvPr/>
        </p:nvSpPr>
        <p:spPr>
          <a:xfrm>
            <a:off x="5042799" y="1639611"/>
            <a:ext cx="6348642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910 697 случаев </a:t>
            </a: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вакцинации</a:t>
            </a:r>
          </a:p>
          <a:p>
            <a:pPr lvl="0">
              <a:buClr>
                <a:srgbClr val="3B4555"/>
              </a:buClr>
              <a:buSzPts val="2400"/>
            </a:pPr>
            <a:endParaRPr lang="ru-RU" sz="2800" b="1" dirty="0" smtClean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Вакцинировано </a:t>
            </a:r>
          </a:p>
          <a:p>
            <a:pPr lvl="0"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864 252 человека </a:t>
            </a: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52,3 </a:t>
            </a: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% от подлежащих вакцинации </a:t>
            </a:r>
          </a:p>
          <a:p>
            <a:pPr lvl="0"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(+2 654 за 26.10.2021</a:t>
            </a: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lvl="0">
              <a:buClr>
                <a:srgbClr val="3B4555"/>
              </a:buClr>
              <a:buSzPts val="2400"/>
            </a:pP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46 445 случаев </a:t>
            </a: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– повторная вакцинация</a:t>
            </a:r>
          </a:p>
          <a:p>
            <a:pPr lvl="0"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07" y="1587737"/>
            <a:ext cx="729569" cy="7585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369" y="2710894"/>
            <a:ext cx="729569" cy="7585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370" y="5075307"/>
            <a:ext cx="729569" cy="7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Вакцинация против </a:t>
            </a:r>
            <a:r>
              <a:rPr lang="en-US" sz="2800" b="1" dirty="0" err="1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COVID</a:t>
            </a:r>
            <a:r>
              <a:rPr lang="en-US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- 19</a:t>
            </a:r>
            <a:endParaRPr sz="28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63" y="1381621"/>
            <a:ext cx="729569" cy="7585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0504" y="1381621"/>
            <a:ext cx="94122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Завершена вакцинация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839 591 человека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799 445 человек завершена вакцинация 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48,4% от подлежащих вакцинации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39 173 человека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завершена повторная вакцинация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16" y="2758597"/>
            <a:ext cx="729569" cy="7585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56" y="4409627"/>
            <a:ext cx="729569" cy="7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Вакцинация против </a:t>
            </a:r>
            <a:r>
              <a:rPr lang="en-US" sz="2800" b="1" dirty="0" err="1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COVID</a:t>
            </a:r>
            <a:r>
              <a:rPr lang="en-US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- 19</a:t>
            </a:r>
            <a:endParaRPr sz="28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82" y="1321836"/>
            <a:ext cx="729569" cy="7585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0162" y="1439165"/>
            <a:ext cx="99580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Старше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лет –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260 078 случаев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вакцинации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232 796 человек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прошли вакцинацию 1 раз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1381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за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26.10.2021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27 282 человек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вакцинированы повторно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952 человека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26.10.2021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65" y="2702029"/>
            <a:ext cx="729569" cy="7585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85" y="4313356"/>
            <a:ext cx="729569" cy="7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923039" y="59741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Динамика  вакцинации </a:t>
            </a:r>
            <a:r>
              <a:rPr lang="ru-RU" sz="28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60</a:t>
            </a: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+ по неделям</a:t>
            </a:r>
            <a:endParaRPr sz="28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="" xmlns:a16="http://schemas.microsoft.com/office/drawing/2014/main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2581" y="59402"/>
            <a:ext cx="1417367" cy="9651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014924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109684"/>
              </p:ext>
            </p:extLst>
          </p:nvPr>
        </p:nvGraphicFramePr>
        <p:xfrm>
          <a:off x="319489" y="1145754"/>
          <a:ext cx="11000459" cy="522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89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8958580"/>
              </p:ext>
            </p:extLst>
          </p:nvPr>
        </p:nvGraphicFramePr>
        <p:xfrm>
          <a:off x="636530" y="1856248"/>
          <a:ext cx="4230344" cy="355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Объект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6345743"/>
              </p:ext>
            </p:extLst>
          </p:nvPr>
        </p:nvGraphicFramePr>
        <p:xfrm>
          <a:off x="5535094" y="1773003"/>
          <a:ext cx="5426265" cy="425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C3DA685B-8BB5-4BB6-B40E-814092574118}"/>
              </a:ext>
            </a:extLst>
          </p:cNvPr>
          <p:cNvCxnSpPr>
            <a:cxnSpLocks/>
          </p:cNvCxnSpPr>
          <p:nvPr/>
        </p:nvCxnSpPr>
        <p:spPr>
          <a:xfrm>
            <a:off x="592677" y="1747712"/>
            <a:ext cx="4674318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EC768200-613A-4C17-B53B-F5CF4C126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38" y="526136"/>
            <a:ext cx="4436058" cy="119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1363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1413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86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5813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30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02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74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46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500" b="1" dirty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60+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b="1" dirty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НЕВАКЦИНИРОВАННЫЕ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970D385-67A8-4035-A589-1A31AA486D93}"/>
              </a:ext>
            </a:extLst>
          </p:cNvPr>
          <p:cNvCxnSpPr>
            <a:cxnSpLocks/>
          </p:cNvCxnSpPr>
          <p:nvPr/>
        </p:nvCxnSpPr>
        <p:spPr>
          <a:xfrm>
            <a:off x="5964777" y="1747712"/>
            <a:ext cx="4674318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F50748-B176-4F7A-8FB8-E1CE38591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390" y="526136"/>
            <a:ext cx="4735705" cy="119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1363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1413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86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5813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30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02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74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46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500" b="1" dirty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60+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b="1" dirty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ВАКЦИНИРОВАННЫЕ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F6AE18-668C-43AD-A2F4-A5658D8772C5}"/>
              </a:ext>
            </a:extLst>
          </p:cNvPr>
          <p:cNvSpPr/>
          <p:nvPr/>
        </p:nvSpPr>
        <p:spPr>
          <a:xfrm>
            <a:off x="830938" y="5809146"/>
            <a:ext cx="391884" cy="391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AED840-0F8A-4C9B-BE95-A42F5157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758" y="5809145"/>
            <a:ext cx="2086873" cy="34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1363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1413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86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5813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30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02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74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46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700" b="1" dirty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крайне тяжелое</a:t>
            </a:r>
            <a:endParaRPr lang="ru-RU" altLang="ru-RU" sz="1000" b="1" dirty="0">
              <a:solidFill>
                <a:srgbClr val="17375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6FB6BBE-70F8-476F-882F-0A53ED68754A}"/>
              </a:ext>
            </a:extLst>
          </p:cNvPr>
          <p:cNvSpPr/>
          <p:nvPr/>
        </p:nvSpPr>
        <p:spPr>
          <a:xfrm>
            <a:off x="3671211" y="5809146"/>
            <a:ext cx="391884" cy="391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AE64F0-4D56-4485-B876-9599DB66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031" y="5809145"/>
            <a:ext cx="1423686" cy="34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1363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1413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86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5813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30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02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74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46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700" b="1" dirty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тяжелое</a:t>
            </a:r>
            <a:endParaRPr lang="ru-RU" altLang="ru-RU" sz="1000" b="1" dirty="0">
              <a:solidFill>
                <a:srgbClr val="17375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99AC1B9-6CBD-4DBE-83C4-2C68B631E915}"/>
              </a:ext>
            </a:extLst>
          </p:cNvPr>
          <p:cNvSpPr/>
          <p:nvPr/>
        </p:nvSpPr>
        <p:spPr>
          <a:xfrm>
            <a:off x="5903390" y="5809146"/>
            <a:ext cx="391884" cy="391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F76EFD-926C-4207-A3C0-08FD69B16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044" y="5809145"/>
            <a:ext cx="5020985" cy="34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1363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1413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86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5813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30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02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74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4613" indent="-228600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700" b="1" dirty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средней тяжести, удовлетворительное</a:t>
            </a:r>
            <a:endParaRPr lang="ru-RU" altLang="ru-RU" sz="1000" b="1" dirty="0">
              <a:solidFill>
                <a:srgbClr val="17375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708A080-6D63-4A1C-B0BA-0FD222D8209E}"/>
              </a:ext>
            </a:extLst>
          </p:cNvPr>
          <p:cNvCxnSpPr>
            <a:cxnSpLocks/>
          </p:cNvCxnSpPr>
          <p:nvPr/>
        </p:nvCxnSpPr>
        <p:spPr>
          <a:xfrm>
            <a:off x="3422252" y="5737980"/>
            <a:ext cx="0" cy="4730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C284F182-6E64-49B2-8346-60A43671971C}"/>
              </a:ext>
            </a:extLst>
          </p:cNvPr>
          <p:cNvCxnSpPr>
            <a:cxnSpLocks/>
          </p:cNvCxnSpPr>
          <p:nvPr/>
        </p:nvCxnSpPr>
        <p:spPr>
          <a:xfrm>
            <a:off x="5616660" y="5737980"/>
            <a:ext cx="0" cy="4730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013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6009</TotalTime>
  <Words>237</Words>
  <Application>Microsoft Office PowerPoint</Application>
  <PresentationFormat>Произвольный</PresentationFormat>
  <Paragraphs>105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udanest89065</dc:creator>
  <cp:lastModifiedBy>User</cp:lastModifiedBy>
  <cp:revision>481</cp:revision>
  <cp:lastPrinted>2021-09-19T14:46:07Z</cp:lastPrinted>
  <dcterms:modified xsi:type="dcterms:W3CDTF">2021-10-27T02:47:59Z</dcterms:modified>
</cp:coreProperties>
</file>