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466" r:id="rId2"/>
    <p:sldId id="458" r:id="rId3"/>
    <p:sldId id="480" r:id="rId4"/>
    <p:sldId id="481" r:id="rId5"/>
    <p:sldId id="472" r:id="rId6"/>
    <p:sldId id="475" r:id="rId7"/>
    <p:sldId id="476" r:id="rId8"/>
    <p:sldId id="477" r:id="rId9"/>
    <p:sldId id="478" r:id="rId10"/>
  </p:sldIdLst>
  <p:sldSz cx="9144000" cy="6858000" type="screen4x3"/>
  <p:notesSz cx="6797675" cy="9926638"/>
  <p:defaultTextStyle>
    <a:defPPr>
      <a:defRPr lang="ru-RU"/>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7">
          <p15:clr>
            <a:srgbClr val="A4A3A4"/>
          </p15:clr>
        </p15:guide>
        <p15:guide id="2" orient="horz" pos="2838">
          <p15:clr>
            <a:srgbClr val="A4A3A4"/>
          </p15:clr>
        </p15:guide>
        <p15:guide id="3"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AD53"/>
    <a:srgbClr val="D69828"/>
    <a:srgbClr val="FCB414"/>
    <a:srgbClr val="CB1B4A"/>
    <a:srgbClr val="BDCF17"/>
    <a:srgbClr val="0C8BB8"/>
    <a:srgbClr val="00CBD0"/>
    <a:srgbClr val="074D67"/>
    <a:srgbClr val="007A7D"/>
    <a:srgbClr val="42AF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06" autoAdjust="0"/>
    <p:restoredTop sz="94964" autoAdjust="0"/>
  </p:normalViewPr>
  <p:slideViewPr>
    <p:cSldViewPr snapToGrid="0" showGuides="1">
      <p:cViewPr varScale="1">
        <p:scale>
          <a:sx n="108" d="100"/>
          <a:sy n="108" d="100"/>
        </p:scale>
        <p:origin x="114" y="222"/>
      </p:cViewPr>
      <p:guideLst>
        <p:guide orient="horz" pos="2167"/>
        <p:guide orient="horz" pos="283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61" d="100"/>
          <a:sy n="61" d="100"/>
        </p:scale>
        <p:origin x="-340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333"/>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ru-RU"/>
          </a:p>
        </p:txBody>
      </p:sp>
      <p:sp>
        <p:nvSpPr>
          <p:cNvPr id="3" name="Дата 2"/>
          <p:cNvSpPr>
            <a:spLocks noGrp="1"/>
          </p:cNvSpPr>
          <p:nvPr>
            <p:ph type="dt" sz="quarter" idx="1"/>
          </p:nvPr>
        </p:nvSpPr>
        <p:spPr>
          <a:xfrm>
            <a:off x="3849688" y="0"/>
            <a:ext cx="2946400" cy="49633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0B1595AA-ADA3-40E1-A729-998E008F273C}" type="datetimeFigureOut">
              <a:rPr lang="ru-RU" altLang="ru-RU"/>
              <a:pPr>
                <a:defRPr/>
              </a:pPr>
              <a:t>13.05.2022</a:t>
            </a:fld>
            <a:endParaRPr lang="ru-RU" altLang="ru-RU"/>
          </a:p>
        </p:txBody>
      </p:sp>
      <p:sp>
        <p:nvSpPr>
          <p:cNvPr id="4" name="Нижний колонтитул 3"/>
          <p:cNvSpPr>
            <a:spLocks noGrp="1"/>
          </p:cNvSpPr>
          <p:nvPr>
            <p:ph type="ftr" sz="quarter" idx="2"/>
          </p:nvPr>
        </p:nvSpPr>
        <p:spPr>
          <a:xfrm>
            <a:off x="0" y="9428710"/>
            <a:ext cx="2946400" cy="496333"/>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ru-RU"/>
          </a:p>
        </p:txBody>
      </p:sp>
      <p:sp>
        <p:nvSpPr>
          <p:cNvPr id="5" name="Номер слайда 4"/>
          <p:cNvSpPr>
            <a:spLocks noGrp="1"/>
          </p:cNvSpPr>
          <p:nvPr>
            <p:ph type="sldNum" sz="quarter" idx="3"/>
          </p:nvPr>
        </p:nvSpPr>
        <p:spPr>
          <a:xfrm>
            <a:off x="3849688" y="9428710"/>
            <a:ext cx="2946400" cy="496333"/>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2AD513C3-2385-4DBC-B33E-E1505B0F5E1F}" type="slidenum">
              <a:rPr lang="ru-RU" altLang="ru-RU"/>
              <a:pPr>
                <a:defRPr/>
              </a:pPr>
              <a:t>‹#›</a:t>
            </a:fld>
            <a:endParaRPr lang="ru-RU" altLang="ru-RU"/>
          </a:p>
        </p:txBody>
      </p:sp>
    </p:spTree>
    <p:extLst>
      <p:ext uri="{BB962C8B-B14F-4D97-AF65-F5344CB8AC3E}">
        <p14:creationId xmlns:p14="http://schemas.microsoft.com/office/powerpoint/2010/main" val="936292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8" tIns="45719" rIns="91438" bIns="45719" numCol="1" anchor="t" anchorCtr="0" compatLnSpc="1">
            <a:prstTxWarp prst="textNoShape">
              <a:avLst/>
            </a:prstTxWarp>
          </a:bodyPr>
          <a:lstStyle>
            <a:lvl1pPr defTabSz="914588">
              <a:defRPr sz="1200" b="0">
                <a:latin typeface="Arial" charset="0"/>
                <a:ea typeface="+mn-ea"/>
                <a:cs typeface="+mn-cs"/>
              </a:defRPr>
            </a:lvl1pPr>
          </a:lstStyle>
          <a:p>
            <a:pPr>
              <a:defRPr/>
            </a:pPr>
            <a:endParaRPr lang="ru-RU"/>
          </a:p>
        </p:txBody>
      </p:sp>
      <p:sp>
        <p:nvSpPr>
          <p:cNvPr id="7171" name="Rectangle 3"/>
          <p:cNvSpPr>
            <a:spLocks noGrp="1" noChangeArrowheads="1"/>
          </p:cNvSpPr>
          <p:nvPr>
            <p:ph type="dt" idx="1"/>
          </p:nvPr>
        </p:nvSpPr>
        <p:spPr bwMode="auto">
          <a:xfrm>
            <a:off x="3849688" y="0"/>
            <a:ext cx="2946400"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8" tIns="45719" rIns="91438" bIns="45719" numCol="1" anchor="t" anchorCtr="0" compatLnSpc="1">
            <a:prstTxWarp prst="textNoShape">
              <a:avLst/>
            </a:prstTxWarp>
          </a:bodyPr>
          <a:lstStyle>
            <a:lvl1pPr algn="r" defTabSz="914588">
              <a:defRPr sz="1200" b="0">
                <a:latin typeface="Arial" charset="0"/>
                <a:ea typeface="+mn-ea"/>
                <a:cs typeface="+mn-cs"/>
              </a:defRPr>
            </a:lvl1pPr>
          </a:lstStyle>
          <a:p>
            <a:pPr>
              <a:defRPr/>
            </a:pPr>
            <a:endParaRPr lang="ru-RU"/>
          </a:p>
        </p:txBody>
      </p:sp>
      <p:sp>
        <p:nvSpPr>
          <p:cNvPr id="17412"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7173" name="Rectangle 5"/>
          <p:cNvSpPr>
            <a:spLocks noGrp="1" noChangeArrowheads="1"/>
          </p:cNvSpPr>
          <p:nvPr>
            <p:ph type="body" sz="quarter" idx="3"/>
          </p:nvPr>
        </p:nvSpPr>
        <p:spPr bwMode="auto">
          <a:xfrm>
            <a:off x="679450" y="4715951"/>
            <a:ext cx="5438775"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8" tIns="45719" rIns="91438" bIns="45719"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7174" name="Rectangle 6"/>
          <p:cNvSpPr>
            <a:spLocks noGrp="1" noChangeArrowheads="1"/>
          </p:cNvSpPr>
          <p:nvPr>
            <p:ph type="ftr" sz="quarter" idx="4"/>
          </p:nvPr>
        </p:nvSpPr>
        <p:spPr bwMode="auto">
          <a:xfrm>
            <a:off x="0" y="9428710"/>
            <a:ext cx="2946400"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8" tIns="45719" rIns="91438" bIns="45719" numCol="1" anchor="b" anchorCtr="0" compatLnSpc="1">
            <a:prstTxWarp prst="textNoShape">
              <a:avLst/>
            </a:prstTxWarp>
          </a:bodyPr>
          <a:lstStyle>
            <a:lvl1pPr defTabSz="914588">
              <a:defRPr sz="1200" b="0">
                <a:latin typeface="Arial" charset="0"/>
                <a:ea typeface="+mn-ea"/>
                <a:cs typeface="+mn-cs"/>
              </a:defRPr>
            </a:lvl1pPr>
          </a:lstStyle>
          <a:p>
            <a:pPr>
              <a:defRPr/>
            </a:pPr>
            <a:endParaRPr lang="ru-RU"/>
          </a:p>
        </p:txBody>
      </p:sp>
      <p:sp>
        <p:nvSpPr>
          <p:cNvPr id="7175" name="Rectangle 7"/>
          <p:cNvSpPr>
            <a:spLocks noGrp="1" noChangeArrowheads="1"/>
          </p:cNvSpPr>
          <p:nvPr>
            <p:ph type="sldNum" sz="quarter" idx="5"/>
          </p:nvPr>
        </p:nvSpPr>
        <p:spPr bwMode="auto">
          <a:xfrm>
            <a:off x="3849688" y="9428710"/>
            <a:ext cx="2946400" cy="49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8" tIns="45719" rIns="91438" bIns="45719" numCol="1" anchor="b" anchorCtr="0" compatLnSpc="1">
            <a:prstTxWarp prst="textNoShape">
              <a:avLst/>
            </a:prstTxWarp>
          </a:bodyPr>
          <a:lstStyle>
            <a:lvl1pPr algn="r">
              <a:defRPr sz="1200" b="0">
                <a:latin typeface="Arial" charset="0"/>
                <a:cs typeface="Arial" charset="0"/>
              </a:defRPr>
            </a:lvl1pPr>
          </a:lstStyle>
          <a:p>
            <a:pPr>
              <a:defRPr/>
            </a:pPr>
            <a:fld id="{56B205B0-BD03-4F32-921A-07F853A95035}" type="slidenum">
              <a:rPr lang="ru-RU" altLang="ru-RU"/>
              <a:pPr>
                <a:defRPr/>
              </a:pPr>
              <a:t>‹#›</a:t>
            </a:fld>
            <a:endParaRPr lang="ru-RU" altLang="ru-RU"/>
          </a:p>
        </p:txBody>
      </p:sp>
    </p:spTree>
    <p:extLst>
      <p:ext uri="{BB962C8B-B14F-4D97-AF65-F5344CB8AC3E}">
        <p14:creationId xmlns:p14="http://schemas.microsoft.com/office/powerpoint/2010/main" val="25518450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kumimoji="1"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kumimoji="1"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kumimoji="1"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kumimoji="1"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6B205B0-BD03-4F32-921A-07F853A95035}" type="slidenum">
              <a:rPr lang="ru-RU" altLang="ru-RU" smtClean="0"/>
              <a:pPr>
                <a:defRPr/>
              </a:pPr>
              <a:t>3</a:t>
            </a:fld>
            <a:endParaRPr lang="ru-RU" altLang="ru-RU"/>
          </a:p>
        </p:txBody>
      </p:sp>
    </p:spTree>
    <p:extLst>
      <p:ext uri="{BB962C8B-B14F-4D97-AF65-F5344CB8AC3E}">
        <p14:creationId xmlns:p14="http://schemas.microsoft.com/office/powerpoint/2010/main" val="32402791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 ТИТУЛЬНЫЙ СЛАЙД">
    <p:spTree>
      <p:nvGrpSpPr>
        <p:cNvPr id="1" name=""/>
        <p:cNvGrpSpPr/>
        <p:nvPr/>
      </p:nvGrpSpPr>
      <p:grpSpPr>
        <a:xfrm>
          <a:off x="0" y="0"/>
          <a:ext cx="0" cy="0"/>
          <a:chOff x="0" y="0"/>
          <a:chExt cx="0" cy="0"/>
        </a:xfrm>
      </p:grpSpPr>
      <p:sp>
        <p:nvSpPr>
          <p:cNvPr id="15" name="Прямоугольник 14"/>
          <p:cNvSpPr/>
          <p:nvPr userDrawn="1"/>
        </p:nvSpPr>
        <p:spPr bwMode="auto">
          <a:xfrm>
            <a:off x="3286125" y="6383338"/>
            <a:ext cx="2638425" cy="457200"/>
          </a:xfrm>
          <a:prstGeom prst="rect">
            <a:avLst/>
          </a:prstGeom>
          <a:noFill/>
          <a:ln w="9525" cap="flat" cmpd="sng" algn="ctr">
            <a:noFill/>
            <a:prstDash val="solid"/>
            <a:round/>
            <a:headEnd type="none" w="med" len="med"/>
            <a:tailEnd type="none" w="med" len="med"/>
          </a:ln>
          <a:effectLst/>
          <a:extLst/>
        </p:spPr>
        <p:txBody>
          <a:bodyPr vert="horz" wrap="square" lIns="0" tIns="0" rIns="0" bIns="0" numCol="1" rtlCol="0" anchor="b" anchorCtr="0" compatLnSpc="1">
            <a:prstTxWarp prst="textNoShape">
              <a:avLst/>
            </a:prstTxWarp>
          </a:bodyPr>
          <a:lstStyle/>
          <a:p>
            <a:pPr marL="0" marR="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alibri" panose="020F0502020204030204" pitchFamily="34" charset="0"/>
              </a:rPr>
              <a:t>KAPLIFE.RU</a:t>
            </a:r>
            <a:endParaRPr kumimoji="0" lang="ru-RU" sz="1800" b="1" i="0" u="none" strike="noStrike" cap="none" normalizeH="0" baseline="0" dirty="0" smtClean="0">
              <a:ln>
                <a:noFill/>
              </a:ln>
              <a:solidFill>
                <a:schemeClr val="bg1"/>
              </a:solidFill>
              <a:effectLst/>
              <a:latin typeface="Calibri" panose="020F0502020204030204" pitchFamily="34" charset="0"/>
            </a:endParaRPr>
          </a:p>
        </p:txBody>
      </p:sp>
      <p:pic>
        <p:nvPicPr>
          <p:cNvPr id="9" name="Рисунок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674" y="216125"/>
            <a:ext cx="3214116" cy="817626"/>
          </a:xfrm>
          <a:prstGeom prst="rect">
            <a:avLst/>
          </a:prstGeom>
        </p:spPr>
      </p:pic>
      <p:cxnSp>
        <p:nvCxnSpPr>
          <p:cNvPr id="10" name="Прямая соединительная линия 9"/>
          <p:cNvCxnSpPr/>
          <p:nvPr userDrawn="1"/>
        </p:nvCxnSpPr>
        <p:spPr bwMode="auto">
          <a:xfrm>
            <a:off x="239492" y="1269375"/>
            <a:ext cx="8644124" cy="0"/>
          </a:xfrm>
          <a:prstGeom prst="line">
            <a:avLst/>
          </a:prstGeom>
          <a:solidFill>
            <a:schemeClr val="accent1"/>
          </a:solidFill>
          <a:ln w="19050" cap="flat" cmpd="sng" algn="ctr">
            <a:solidFill>
              <a:srgbClr val="B70D1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Прямоугольник 10"/>
          <p:cNvSpPr/>
          <p:nvPr userDrawn="1"/>
        </p:nvSpPr>
        <p:spPr bwMode="auto">
          <a:xfrm>
            <a:off x="3286125" y="6383338"/>
            <a:ext cx="2638425" cy="457200"/>
          </a:xfrm>
          <a:prstGeom prst="rect">
            <a:avLst/>
          </a:prstGeom>
          <a:noFill/>
          <a:ln w="9525" cap="flat" cmpd="sng" algn="ctr">
            <a:noFill/>
            <a:prstDash val="solid"/>
            <a:round/>
            <a:headEnd type="none" w="med" len="med"/>
            <a:tailEnd type="none" w="med" len="med"/>
          </a:ln>
          <a:effectLst/>
          <a:extLst/>
        </p:spPr>
        <p:txBody>
          <a:bodyPr vert="horz" wrap="square" lIns="0" tIns="0" rIns="0" bIns="0" numCol="1" rtlCol="0" anchor="b" anchorCtr="0" compatLnSpc="1">
            <a:prstTxWarp prst="textNoShape">
              <a:avLst/>
            </a:prstTxWarp>
          </a:bodyPr>
          <a:lstStyle/>
          <a:p>
            <a:pPr marL="0" marR="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smtClean="0">
                <a:ln>
                  <a:noFill/>
                </a:ln>
                <a:solidFill>
                  <a:srgbClr val="B70D18"/>
                </a:solidFill>
                <a:effectLst/>
                <a:latin typeface="Calibri" panose="020F0502020204030204" pitchFamily="34" charset="0"/>
              </a:rPr>
              <a:t>KAPLIFE.RU</a:t>
            </a:r>
            <a:endParaRPr kumimoji="0" lang="ru-RU" sz="1800" b="1" i="0" u="none" strike="noStrike" cap="none" normalizeH="0" baseline="0" dirty="0" smtClean="0">
              <a:ln>
                <a:noFill/>
              </a:ln>
              <a:solidFill>
                <a:srgbClr val="B70D18"/>
              </a:solidFill>
              <a:effectLst/>
              <a:latin typeface="Calibri" panose="020F0502020204030204" pitchFamily="34" charset="0"/>
            </a:endParaRPr>
          </a:p>
        </p:txBody>
      </p:sp>
      <p:sp>
        <p:nvSpPr>
          <p:cNvPr id="16" name="Rectangle 24"/>
          <p:cNvSpPr>
            <a:spLocks noGrp="1" noChangeArrowheads="1"/>
          </p:cNvSpPr>
          <p:nvPr>
            <p:ph type="ctrTitle" sz="quarter" hasCustomPrompt="1"/>
          </p:nvPr>
        </p:nvSpPr>
        <p:spPr>
          <a:xfrm>
            <a:off x="955548" y="2715472"/>
            <a:ext cx="7212012" cy="1012664"/>
          </a:xfrm>
          <a:prstGeom prst="rect">
            <a:avLst/>
          </a:prstGeom>
        </p:spPr>
        <p:txBody>
          <a:bodyPr lIns="0" tIns="0" rIns="0" bIns="0">
            <a:normAutofit/>
          </a:bodyPr>
          <a:lstStyle>
            <a:lvl1pPr algn="ctr">
              <a:defRPr sz="4000" baseline="0">
                <a:solidFill>
                  <a:srgbClr val="323232"/>
                </a:solidFill>
                <a:latin typeface="Calibri" panose="020F0502020204030204" pitchFamily="34" charset="0"/>
                <a:ea typeface="Open Sans" panose="020B0606030504020204" pitchFamily="34" charset="0"/>
                <a:cs typeface="Open Sans" panose="020B0606030504020204" pitchFamily="34" charset="0"/>
              </a:defRPr>
            </a:lvl1pPr>
          </a:lstStyle>
          <a:p>
            <a:pPr lvl="0"/>
            <a:r>
              <a:rPr lang="ru-RU" noProof="0" dirty="0" smtClean="0"/>
              <a:t>ТИТУЛЬНЫЙ СЛАЙД</a:t>
            </a:r>
          </a:p>
        </p:txBody>
      </p:sp>
      <p:sp>
        <p:nvSpPr>
          <p:cNvPr id="17" name="Текст 11"/>
          <p:cNvSpPr>
            <a:spLocks noGrp="1"/>
          </p:cNvSpPr>
          <p:nvPr>
            <p:ph type="body" sz="quarter" idx="11" hasCustomPrompt="1"/>
          </p:nvPr>
        </p:nvSpPr>
        <p:spPr>
          <a:xfrm>
            <a:off x="965866" y="4334076"/>
            <a:ext cx="7191375" cy="707323"/>
          </a:xfrm>
          <a:prstGeom prst="rect">
            <a:avLst/>
          </a:prstGeom>
        </p:spPr>
        <p:txBody>
          <a:bodyPr>
            <a:normAutofit/>
          </a:bodyPr>
          <a:lstStyle>
            <a:lvl1pPr marL="0" indent="0" algn="ctr">
              <a:buNone/>
              <a:defRPr sz="2400" b="1">
                <a:solidFill>
                  <a:srgbClr val="666666"/>
                </a:solidFill>
                <a:latin typeface="Calibri" panose="020F0502020204030204" pitchFamily="34" charset="0"/>
              </a:defRPr>
            </a:lvl1pPr>
          </a:lstStyle>
          <a:p>
            <a:pPr lvl="0"/>
            <a:r>
              <a:rPr lang="ru-RU" dirty="0" smtClean="0"/>
              <a:t>ПОДЗАГОЛОВОК</a:t>
            </a:r>
          </a:p>
        </p:txBody>
      </p:sp>
    </p:spTree>
    <p:extLst>
      <p:ext uri="{BB962C8B-B14F-4D97-AF65-F5344CB8AC3E}">
        <p14:creationId xmlns:p14="http://schemas.microsoft.com/office/powerpoint/2010/main" val="1077205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 Слайд - начало раздела">
    <p:spTree>
      <p:nvGrpSpPr>
        <p:cNvPr id="1" name=""/>
        <p:cNvGrpSpPr/>
        <p:nvPr/>
      </p:nvGrpSpPr>
      <p:grpSpPr>
        <a:xfrm>
          <a:off x="0" y="0"/>
          <a:ext cx="0" cy="0"/>
          <a:chOff x="0" y="0"/>
          <a:chExt cx="0" cy="0"/>
        </a:xfrm>
      </p:grpSpPr>
      <p:sp>
        <p:nvSpPr>
          <p:cNvPr id="17" name="Прямоугольник 16"/>
          <p:cNvSpPr>
            <a:spLocks noChangeArrowheads="1"/>
          </p:cNvSpPr>
          <p:nvPr userDrawn="1"/>
        </p:nvSpPr>
        <p:spPr bwMode="auto">
          <a:xfrm>
            <a:off x="163511" y="6573838"/>
            <a:ext cx="32681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fontAlgn="base">
              <a:spcBef>
                <a:spcPct val="0"/>
              </a:spcBef>
              <a:spcAft>
                <a:spcPct val="0"/>
              </a:spcAft>
              <a:defRPr sz="2400" b="1">
                <a:solidFill>
                  <a:schemeClr val="tx1"/>
                </a:solidFill>
                <a:latin typeface="Arial" charset="0"/>
                <a:cs typeface="Arial" charset="0"/>
              </a:defRPr>
            </a:lvl6pPr>
            <a:lvl7pPr marL="2971800" indent="-228600" fontAlgn="base">
              <a:spcBef>
                <a:spcPct val="0"/>
              </a:spcBef>
              <a:spcAft>
                <a:spcPct val="0"/>
              </a:spcAft>
              <a:defRPr sz="2400" b="1">
                <a:solidFill>
                  <a:schemeClr val="tx1"/>
                </a:solidFill>
                <a:latin typeface="Arial" charset="0"/>
                <a:cs typeface="Arial" charset="0"/>
              </a:defRPr>
            </a:lvl7pPr>
            <a:lvl8pPr marL="3429000" indent="-228600" fontAlgn="base">
              <a:spcBef>
                <a:spcPct val="0"/>
              </a:spcBef>
              <a:spcAft>
                <a:spcPct val="0"/>
              </a:spcAft>
              <a:defRPr sz="2400" b="1">
                <a:solidFill>
                  <a:schemeClr val="tx1"/>
                </a:solidFill>
                <a:latin typeface="Arial" charset="0"/>
                <a:cs typeface="Arial" charset="0"/>
              </a:defRPr>
            </a:lvl8pPr>
            <a:lvl9pPr marL="3886200" indent="-228600" fontAlgn="base">
              <a:spcBef>
                <a:spcPct val="0"/>
              </a:spcBef>
              <a:spcAft>
                <a:spcPct val="0"/>
              </a:spcAft>
              <a:defRPr sz="2400" b="1">
                <a:solidFill>
                  <a:schemeClr val="tx1"/>
                </a:solidFill>
                <a:latin typeface="Arial" charset="0"/>
                <a:cs typeface="Arial" charset="0"/>
              </a:defRPr>
            </a:lvl9pPr>
          </a:lstStyle>
          <a:p>
            <a:pPr>
              <a:spcAft>
                <a:spcPts val="600"/>
              </a:spcAft>
              <a:defRPr/>
            </a:pPr>
            <a:r>
              <a:rPr lang="ru-RU" altLang="ru-RU" sz="900" b="1" dirty="0" smtClean="0">
                <a:solidFill>
                  <a:srgbClr val="B70D18"/>
                </a:solidFill>
                <a:latin typeface="Calibri" panose="020F0502020204030204" pitchFamily="34" charset="0"/>
              </a:rPr>
              <a:t>© ООО «Капитал Лайф Страхование Жизни», 201</a:t>
            </a:r>
            <a:r>
              <a:rPr lang="en-US" altLang="ru-RU" sz="900" b="1" dirty="0" smtClean="0">
                <a:solidFill>
                  <a:srgbClr val="B70D18"/>
                </a:solidFill>
                <a:latin typeface="Calibri" panose="020F0502020204030204" pitchFamily="34" charset="0"/>
              </a:rPr>
              <a:t>9</a:t>
            </a:r>
            <a:endParaRPr lang="ru-RU" altLang="ru-RU" sz="900" b="1" dirty="0" smtClean="0">
              <a:solidFill>
                <a:srgbClr val="B70D18"/>
              </a:solidFill>
              <a:latin typeface="Calibri" panose="020F0502020204030204" pitchFamily="34" charset="0"/>
            </a:endParaRPr>
          </a:p>
        </p:txBody>
      </p:sp>
      <p:cxnSp>
        <p:nvCxnSpPr>
          <p:cNvPr id="18" name="Прямая соединительная линия 17"/>
          <p:cNvCxnSpPr/>
          <p:nvPr userDrawn="1"/>
        </p:nvCxnSpPr>
        <p:spPr bwMode="auto">
          <a:xfrm>
            <a:off x="239492" y="1258617"/>
            <a:ext cx="8644124" cy="0"/>
          </a:xfrm>
          <a:prstGeom prst="line">
            <a:avLst/>
          </a:prstGeom>
          <a:solidFill>
            <a:schemeClr val="accent1"/>
          </a:solidFill>
          <a:ln w="19050" cap="flat" cmpd="sng" algn="ctr">
            <a:solidFill>
              <a:srgbClr val="B70D1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9" name="Рисунок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3817" y="269629"/>
            <a:ext cx="710005" cy="710005"/>
          </a:xfrm>
          <a:prstGeom prst="rect">
            <a:avLst/>
          </a:prstGeom>
        </p:spPr>
      </p:pic>
      <p:sp>
        <p:nvSpPr>
          <p:cNvPr id="20" name="Rectangle 24"/>
          <p:cNvSpPr>
            <a:spLocks noGrp="1" noChangeArrowheads="1"/>
          </p:cNvSpPr>
          <p:nvPr>
            <p:ph type="ctrTitle" sz="quarter" hasCustomPrompt="1"/>
          </p:nvPr>
        </p:nvSpPr>
        <p:spPr>
          <a:xfrm>
            <a:off x="955548" y="2715472"/>
            <a:ext cx="7212012" cy="1012664"/>
          </a:xfrm>
          <a:prstGeom prst="rect">
            <a:avLst/>
          </a:prstGeom>
        </p:spPr>
        <p:txBody>
          <a:bodyPr lIns="0" tIns="0" rIns="0" bIns="0">
            <a:normAutofit/>
          </a:bodyPr>
          <a:lstStyle>
            <a:lvl1pPr algn="ctr">
              <a:defRPr sz="3200" baseline="0">
                <a:solidFill>
                  <a:srgbClr val="323232"/>
                </a:solidFill>
                <a:latin typeface="Calibri" panose="020F0502020204030204" pitchFamily="34" charset="0"/>
                <a:ea typeface="Open Sans" panose="020B0606030504020204" pitchFamily="34" charset="0"/>
                <a:cs typeface="Open Sans" panose="020B0606030504020204" pitchFamily="34" charset="0"/>
              </a:defRPr>
            </a:lvl1pPr>
          </a:lstStyle>
          <a:p>
            <a:pPr lvl="0"/>
            <a:r>
              <a:rPr lang="ru-RU" noProof="0" dirty="0" smtClean="0"/>
              <a:t>СЛАЙД – НАЧАЛО РАЗДЕЛА</a:t>
            </a:r>
          </a:p>
        </p:txBody>
      </p:sp>
      <p:sp>
        <p:nvSpPr>
          <p:cNvPr id="21" name="Текст 11"/>
          <p:cNvSpPr>
            <a:spLocks noGrp="1"/>
          </p:cNvSpPr>
          <p:nvPr>
            <p:ph type="body" sz="quarter" idx="11" hasCustomPrompt="1"/>
          </p:nvPr>
        </p:nvSpPr>
        <p:spPr>
          <a:xfrm>
            <a:off x="965866" y="4334076"/>
            <a:ext cx="7191375" cy="707323"/>
          </a:xfrm>
          <a:prstGeom prst="rect">
            <a:avLst/>
          </a:prstGeom>
        </p:spPr>
        <p:txBody>
          <a:bodyPr>
            <a:normAutofit/>
          </a:bodyPr>
          <a:lstStyle>
            <a:lvl1pPr marL="0" indent="0" algn="ctr">
              <a:buNone/>
              <a:defRPr sz="2400" b="1">
                <a:solidFill>
                  <a:srgbClr val="666666"/>
                </a:solidFill>
                <a:latin typeface="Calibri" panose="020F0502020204030204" pitchFamily="34" charset="0"/>
              </a:defRPr>
            </a:lvl1pPr>
          </a:lstStyle>
          <a:p>
            <a:pPr lvl="0"/>
            <a:r>
              <a:rPr lang="ru-RU" dirty="0" smtClean="0"/>
              <a:t>ПОДЗАГОЛОВОК</a:t>
            </a:r>
          </a:p>
        </p:txBody>
      </p:sp>
      <p:sp>
        <p:nvSpPr>
          <p:cNvPr id="22" name="Rectangle 6"/>
          <p:cNvSpPr>
            <a:spLocks noGrp="1" noChangeArrowheads="1"/>
          </p:cNvSpPr>
          <p:nvPr>
            <p:ph type="sldNum" sz="quarter" idx="4"/>
          </p:nvPr>
        </p:nvSpPr>
        <p:spPr bwMode="auto">
          <a:xfrm>
            <a:off x="8164478" y="6572821"/>
            <a:ext cx="71913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rgbClr val="B70D18"/>
                </a:solidFill>
                <a:latin typeface="Calibri" panose="020F0502020204030204" pitchFamily="34" charset="0"/>
                <a:cs typeface="Arial" charset="0"/>
              </a:defRPr>
            </a:lvl1pPr>
          </a:lstStyle>
          <a:p>
            <a:pPr>
              <a:defRPr/>
            </a:pPr>
            <a:fld id="{00F11FE4-8E33-4FB2-87A2-C9DFC016509D}" type="slidenum">
              <a:rPr lang="ru-RU" altLang="ru-RU" smtClean="0"/>
              <a:pPr>
                <a:defRPr/>
              </a:pPr>
              <a:t>‹#›</a:t>
            </a:fld>
            <a:endParaRPr lang="ru-RU" altLang="ru-RU"/>
          </a:p>
        </p:txBody>
      </p:sp>
    </p:spTree>
    <p:extLst>
      <p:ext uri="{BB962C8B-B14F-4D97-AF65-F5344CB8AC3E}">
        <p14:creationId xmlns:p14="http://schemas.microsoft.com/office/powerpoint/2010/main" val="31455520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 Стандартный текстовый слайд">
    <p:spTree>
      <p:nvGrpSpPr>
        <p:cNvPr id="1" name=""/>
        <p:cNvGrpSpPr/>
        <p:nvPr/>
      </p:nvGrpSpPr>
      <p:grpSpPr>
        <a:xfrm>
          <a:off x="0" y="0"/>
          <a:ext cx="0" cy="0"/>
          <a:chOff x="0" y="0"/>
          <a:chExt cx="0" cy="0"/>
        </a:xfrm>
      </p:grpSpPr>
      <p:sp>
        <p:nvSpPr>
          <p:cNvPr id="21" name="Объект 3"/>
          <p:cNvSpPr>
            <a:spLocks noGrp="1"/>
          </p:cNvSpPr>
          <p:nvPr>
            <p:ph sz="half" idx="2"/>
          </p:nvPr>
        </p:nvSpPr>
        <p:spPr>
          <a:xfrm>
            <a:off x="239493" y="1469876"/>
            <a:ext cx="8644123" cy="4999290"/>
          </a:xfrm>
          <a:prstGeom prst="rect">
            <a:avLst/>
          </a:prstGeom>
        </p:spPr>
        <p:txBody>
          <a:bodyPr lIns="0" tIns="0" bIns="90000"/>
          <a:lstStyle>
            <a:lvl1pPr marL="285750" indent="-285750">
              <a:buClr>
                <a:srgbClr val="9E0918"/>
              </a:buClr>
              <a:buSzPct val="85000"/>
              <a:buFont typeface="Wingdings" panose="05000000000000000000" pitchFamily="2" charset="2"/>
              <a:buChar char="§"/>
              <a:defRPr sz="2400">
                <a:solidFill>
                  <a:srgbClr val="323232"/>
                </a:solidFill>
                <a:latin typeface="Calibri" panose="020F0502020204030204" pitchFamily="34" charset="0"/>
              </a:defRPr>
            </a:lvl1pPr>
            <a:lvl2pPr marL="742950" indent="-285750">
              <a:buClr>
                <a:srgbClr val="9E0918"/>
              </a:buClr>
              <a:buSzPct val="50000"/>
              <a:buFont typeface="Wingdings" panose="05000000000000000000" pitchFamily="2" charset="2"/>
              <a:buChar char="q"/>
              <a:defRPr sz="1800">
                <a:solidFill>
                  <a:srgbClr val="323232"/>
                </a:solidFill>
                <a:latin typeface="Calibri" panose="020F0502020204030204"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p:txBody>
      </p:sp>
      <p:sp>
        <p:nvSpPr>
          <p:cNvPr id="22" name="Прямоугольник 16"/>
          <p:cNvSpPr>
            <a:spLocks noChangeArrowheads="1"/>
          </p:cNvSpPr>
          <p:nvPr userDrawn="1"/>
        </p:nvSpPr>
        <p:spPr bwMode="auto">
          <a:xfrm>
            <a:off x="163511" y="6573838"/>
            <a:ext cx="32681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fontAlgn="base">
              <a:spcBef>
                <a:spcPct val="0"/>
              </a:spcBef>
              <a:spcAft>
                <a:spcPct val="0"/>
              </a:spcAft>
              <a:defRPr sz="2400" b="1">
                <a:solidFill>
                  <a:schemeClr val="tx1"/>
                </a:solidFill>
                <a:latin typeface="Arial" charset="0"/>
                <a:cs typeface="Arial" charset="0"/>
              </a:defRPr>
            </a:lvl6pPr>
            <a:lvl7pPr marL="2971800" indent="-228600" fontAlgn="base">
              <a:spcBef>
                <a:spcPct val="0"/>
              </a:spcBef>
              <a:spcAft>
                <a:spcPct val="0"/>
              </a:spcAft>
              <a:defRPr sz="2400" b="1">
                <a:solidFill>
                  <a:schemeClr val="tx1"/>
                </a:solidFill>
                <a:latin typeface="Arial" charset="0"/>
                <a:cs typeface="Arial" charset="0"/>
              </a:defRPr>
            </a:lvl7pPr>
            <a:lvl8pPr marL="3429000" indent="-228600" fontAlgn="base">
              <a:spcBef>
                <a:spcPct val="0"/>
              </a:spcBef>
              <a:spcAft>
                <a:spcPct val="0"/>
              </a:spcAft>
              <a:defRPr sz="2400" b="1">
                <a:solidFill>
                  <a:schemeClr val="tx1"/>
                </a:solidFill>
                <a:latin typeface="Arial" charset="0"/>
                <a:cs typeface="Arial" charset="0"/>
              </a:defRPr>
            </a:lvl8pPr>
            <a:lvl9pPr marL="3886200" indent="-228600" fontAlgn="base">
              <a:spcBef>
                <a:spcPct val="0"/>
              </a:spcBef>
              <a:spcAft>
                <a:spcPct val="0"/>
              </a:spcAft>
              <a:defRPr sz="2400" b="1">
                <a:solidFill>
                  <a:schemeClr val="tx1"/>
                </a:solidFill>
                <a:latin typeface="Arial" charset="0"/>
                <a:cs typeface="Arial" charset="0"/>
              </a:defRPr>
            </a:lvl9pPr>
          </a:lstStyle>
          <a:p>
            <a:pPr>
              <a:spcAft>
                <a:spcPts val="600"/>
              </a:spcAft>
              <a:defRPr/>
            </a:pPr>
            <a:r>
              <a:rPr lang="ru-RU" altLang="ru-RU" sz="900" b="1" dirty="0" smtClean="0">
                <a:solidFill>
                  <a:srgbClr val="B70D18"/>
                </a:solidFill>
                <a:latin typeface="Calibri" panose="020F0502020204030204" pitchFamily="34" charset="0"/>
              </a:rPr>
              <a:t>© ООО «Капитал Лайф Страхование Жизни», 201</a:t>
            </a:r>
            <a:r>
              <a:rPr lang="en-US" altLang="ru-RU" sz="900" b="1" dirty="0" smtClean="0">
                <a:solidFill>
                  <a:srgbClr val="B70D18"/>
                </a:solidFill>
                <a:latin typeface="Calibri" panose="020F0502020204030204" pitchFamily="34" charset="0"/>
              </a:rPr>
              <a:t>9</a:t>
            </a:r>
            <a:endParaRPr lang="ru-RU" altLang="ru-RU" sz="900" b="1" dirty="0" smtClean="0">
              <a:solidFill>
                <a:srgbClr val="B70D18"/>
              </a:solidFill>
              <a:latin typeface="Calibri" panose="020F0502020204030204" pitchFamily="34" charset="0"/>
            </a:endParaRPr>
          </a:p>
        </p:txBody>
      </p:sp>
      <p:sp>
        <p:nvSpPr>
          <p:cNvPr id="23" name="Заголовок 1"/>
          <p:cNvSpPr>
            <a:spLocks noGrp="1"/>
          </p:cNvSpPr>
          <p:nvPr>
            <p:ph type="title" hasCustomPrompt="1"/>
          </p:nvPr>
        </p:nvSpPr>
        <p:spPr>
          <a:xfrm>
            <a:off x="239491" y="204471"/>
            <a:ext cx="7631185" cy="852095"/>
          </a:xfrm>
          <a:prstGeom prst="rect">
            <a:avLst/>
          </a:prstGeom>
        </p:spPr>
        <p:txBody>
          <a:bodyPr lIns="0" tIns="0" rIns="0" bIns="0" anchor="ctr">
            <a:normAutofit/>
          </a:bodyPr>
          <a:lstStyle>
            <a:lvl1pPr>
              <a:defRPr sz="3200" baseline="0"/>
            </a:lvl1pPr>
          </a:lstStyle>
          <a:p>
            <a:r>
              <a:rPr lang="ru-RU" dirty="0" smtClean="0"/>
              <a:t>СТАНДАРТНЫЙ ТЕКСТОВЫЙ СЛАЙД</a:t>
            </a:r>
            <a:endParaRPr lang="ru-RU" dirty="0"/>
          </a:p>
        </p:txBody>
      </p:sp>
      <p:cxnSp>
        <p:nvCxnSpPr>
          <p:cNvPr id="24" name="Прямая соединительная линия 23"/>
          <p:cNvCxnSpPr/>
          <p:nvPr userDrawn="1"/>
        </p:nvCxnSpPr>
        <p:spPr bwMode="auto">
          <a:xfrm>
            <a:off x="239492" y="1258617"/>
            <a:ext cx="8644124" cy="0"/>
          </a:xfrm>
          <a:prstGeom prst="line">
            <a:avLst/>
          </a:prstGeom>
          <a:solidFill>
            <a:schemeClr val="accent1"/>
          </a:solidFill>
          <a:ln w="19050" cap="flat" cmpd="sng" algn="ctr">
            <a:solidFill>
              <a:srgbClr val="B70D1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5" name="Рисунок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3817" y="269629"/>
            <a:ext cx="710005" cy="710005"/>
          </a:xfrm>
          <a:prstGeom prst="rect">
            <a:avLst/>
          </a:prstGeom>
        </p:spPr>
      </p:pic>
      <p:sp>
        <p:nvSpPr>
          <p:cNvPr id="26" name="Rectangle 6"/>
          <p:cNvSpPr>
            <a:spLocks noGrp="1" noChangeArrowheads="1"/>
          </p:cNvSpPr>
          <p:nvPr>
            <p:ph type="sldNum" sz="quarter" idx="4"/>
          </p:nvPr>
        </p:nvSpPr>
        <p:spPr bwMode="auto">
          <a:xfrm>
            <a:off x="8164478" y="6572821"/>
            <a:ext cx="71913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rgbClr val="323232"/>
                </a:solidFill>
                <a:latin typeface="Calibri" panose="020F0502020204030204" pitchFamily="34" charset="0"/>
                <a:cs typeface="Arial" charset="0"/>
              </a:defRPr>
            </a:lvl1pPr>
          </a:lstStyle>
          <a:p>
            <a:pPr>
              <a:defRPr/>
            </a:pPr>
            <a:fld id="{00F11FE4-8E33-4FB2-87A2-C9DFC016509D}" type="slidenum">
              <a:rPr lang="ru-RU" altLang="ru-RU" smtClean="0"/>
              <a:pPr>
                <a:defRPr/>
              </a:pPr>
              <a:t>‹#›</a:t>
            </a:fld>
            <a:endParaRPr lang="ru-RU" altLang="ru-RU"/>
          </a:p>
        </p:txBody>
      </p:sp>
    </p:spTree>
    <p:extLst>
      <p:ext uri="{BB962C8B-B14F-4D97-AF65-F5344CB8AC3E}">
        <p14:creationId xmlns:p14="http://schemas.microsoft.com/office/powerpoint/2010/main" val="42240506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 Стандартный слайд без текста">
    <p:spTree>
      <p:nvGrpSpPr>
        <p:cNvPr id="1" name=""/>
        <p:cNvGrpSpPr/>
        <p:nvPr/>
      </p:nvGrpSpPr>
      <p:grpSpPr>
        <a:xfrm>
          <a:off x="0" y="0"/>
          <a:ext cx="0" cy="0"/>
          <a:chOff x="0" y="0"/>
          <a:chExt cx="0" cy="0"/>
        </a:xfrm>
      </p:grpSpPr>
      <p:sp>
        <p:nvSpPr>
          <p:cNvPr id="13" name="Прямоугольник 16"/>
          <p:cNvSpPr>
            <a:spLocks noChangeArrowheads="1"/>
          </p:cNvSpPr>
          <p:nvPr userDrawn="1"/>
        </p:nvSpPr>
        <p:spPr bwMode="auto">
          <a:xfrm>
            <a:off x="163511" y="6573838"/>
            <a:ext cx="32681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fontAlgn="base">
              <a:spcBef>
                <a:spcPct val="0"/>
              </a:spcBef>
              <a:spcAft>
                <a:spcPct val="0"/>
              </a:spcAft>
              <a:defRPr sz="2400" b="1">
                <a:solidFill>
                  <a:schemeClr val="tx1"/>
                </a:solidFill>
                <a:latin typeface="Arial" charset="0"/>
                <a:cs typeface="Arial" charset="0"/>
              </a:defRPr>
            </a:lvl6pPr>
            <a:lvl7pPr marL="2971800" indent="-228600" fontAlgn="base">
              <a:spcBef>
                <a:spcPct val="0"/>
              </a:spcBef>
              <a:spcAft>
                <a:spcPct val="0"/>
              </a:spcAft>
              <a:defRPr sz="2400" b="1">
                <a:solidFill>
                  <a:schemeClr val="tx1"/>
                </a:solidFill>
                <a:latin typeface="Arial" charset="0"/>
                <a:cs typeface="Arial" charset="0"/>
              </a:defRPr>
            </a:lvl7pPr>
            <a:lvl8pPr marL="3429000" indent="-228600" fontAlgn="base">
              <a:spcBef>
                <a:spcPct val="0"/>
              </a:spcBef>
              <a:spcAft>
                <a:spcPct val="0"/>
              </a:spcAft>
              <a:defRPr sz="2400" b="1">
                <a:solidFill>
                  <a:schemeClr val="tx1"/>
                </a:solidFill>
                <a:latin typeface="Arial" charset="0"/>
                <a:cs typeface="Arial" charset="0"/>
              </a:defRPr>
            </a:lvl8pPr>
            <a:lvl9pPr marL="3886200" indent="-228600" fontAlgn="base">
              <a:spcBef>
                <a:spcPct val="0"/>
              </a:spcBef>
              <a:spcAft>
                <a:spcPct val="0"/>
              </a:spcAft>
              <a:defRPr sz="2400" b="1">
                <a:solidFill>
                  <a:schemeClr val="tx1"/>
                </a:solidFill>
                <a:latin typeface="Arial" charset="0"/>
                <a:cs typeface="Arial" charset="0"/>
              </a:defRPr>
            </a:lvl9pPr>
          </a:lstStyle>
          <a:p>
            <a:pPr>
              <a:spcAft>
                <a:spcPts val="600"/>
              </a:spcAft>
              <a:defRPr/>
            </a:pPr>
            <a:r>
              <a:rPr lang="ru-RU" altLang="ru-RU" sz="900" b="1" dirty="0" smtClean="0">
                <a:solidFill>
                  <a:srgbClr val="B70D18"/>
                </a:solidFill>
                <a:latin typeface="Calibri" panose="020F0502020204030204" pitchFamily="34" charset="0"/>
              </a:rPr>
              <a:t>© ООО «Капитал Лайф Страхование Жизни», 201</a:t>
            </a:r>
            <a:r>
              <a:rPr lang="en-US" altLang="ru-RU" sz="900" b="1" dirty="0" smtClean="0">
                <a:solidFill>
                  <a:srgbClr val="B70D18"/>
                </a:solidFill>
                <a:latin typeface="Calibri" panose="020F0502020204030204" pitchFamily="34" charset="0"/>
              </a:rPr>
              <a:t>9</a:t>
            </a:r>
            <a:endParaRPr lang="ru-RU" altLang="ru-RU" sz="900" b="1" dirty="0" smtClean="0">
              <a:solidFill>
                <a:srgbClr val="B70D18"/>
              </a:solidFill>
              <a:latin typeface="Calibri" panose="020F0502020204030204" pitchFamily="34" charset="0"/>
            </a:endParaRPr>
          </a:p>
        </p:txBody>
      </p:sp>
      <p:sp>
        <p:nvSpPr>
          <p:cNvPr id="10" name="Заголовок 1"/>
          <p:cNvSpPr>
            <a:spLocks noGrp="1"/>
          </p:cNvSpPr>
          <p:nvPr>
            <p:ph type="title" hasCustomPrompt="1"/>
          </p:nvPr>
        </p:nvSpPr>
        <p:spPr>
          <a:xfrm>
            <a:off x="239491" y="204471"/>
            <a:ext cx="7631185" cy="852095"/>
          </a:xfrm>
          <a:prstGeom prst="rect">
            <a:avLst/>
          </a:prstGeom>
        </p:spPr>
        <p:txBody>
          <a:bodyPr lIns="0" tIns="0" rIns="0" bIns="0" anchor="ctr">
            <a:normAutofit/>
          </a:bodyPr>
          <a:lstStyle>
            <a:lvl1pPr>
              <a:defRPr sz="3200"/>
            </a:lvl1pPr>
          </a:lstStyle>
          <a:p>
            <a:r>
              <a:rPr lang="ru-RU" dirty="0" smtClean="0"/>
              <a:t>СТАНДАРТНЫЙ СЛАЙД БЕЗ ТЕКСТА</a:t>
            </a:r>
            <a:endParaRPr lang="ru-RU" dirty="0"/>
          </a:p>
        </p:txBody>
      </p:sp>
      <p:cxnSp>
        <p:nvCxnSpPr>
          <p:cNvPr id="14" name="Прямая соединительная линия 13"/>
          <p:cNvCxnSpPr/>
          <p:nvPr userDrawn="1"/>
        </p:nvCxnSpPr>
        <p:spPr bwMode="auto">
          <a:xfrm>
            <a:off x="239492" y="1258617"/>
            <a:ext cx="8644124" cy="0"/>
          </a:xfrm>
          <a:prstGeom prst="line">
            <a:avLst/>
          </a:prstGeom>
          <a:solidFill>
            <a:schemeClr val="accent1"/>
          </a:solidFill>
          <a:ln w="19050" cap="flat" cmpd="sng" algn="ctr">
            <a:solidFill>
              <a:srgbClr val="B70D1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Рисунок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3817" y="269629"/>
            <a:ext cx="710005" cy="710005"/>
          </a:xfrm>
          <a:prstGeom prst="rect">
            <a:avLst/>
          </a:prstGeom>
        </p:spPr>
      </p:pic>
      <p:sp>
        <p:nvSpPr>
          <p:cNvPr id="16" name="Rectangle 6"/>
          <p:cNvSpPr>
            <a:spLocks noGrp="1" noChangeArrowheads="1"/>
          </p:cNvSpPr>
          <p:nvPr>
            <p:ph type="sldNum" sz="quarter" idx="4"/>
          </p:nvPr>
        </p:nvSpPr>
        <p:spPr bwMode="auto">
          <a:xfrm>
            <a:off x="8164478" y="6572821"/>
            <a:ext cx="71913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rgbClr val="323232"/>
                </a:solidFill>
                <a:latin typeface="Calibri" panose="020F0502020204030204" pitchFamily="34" charset="0"/>
                <a:cs typeface="Arial" charset="0"/>
              </a:defRPr>
            </a:lvl1pPr>
          </a:lstStyle>
          <a:p>
            <a:pPr>
              <a:defRPr/>
            </a:pPr>
            <a:fld id="{00F11FE4-8E33-4FB2-87A2-C9DFC016509D}" type="slidenum">
              <a:rPr lang="ru-RU" altLang="ru-RU" smtClean="0"/>
              <a:pPr>
                <a:defRPr/>
              </a:pPr>
              <a:t>‹#›</a:t>
            </a:fld>
            <a:endParaRPr lang="ru-RU" altLang="ru-RU"/>
          </a:p>
        </p:txBody>
      </p:sp>
    </p:spTree>
    <p:extLst>
      <p:ext uri="{BB962C8B-B14F-4D97-AF65-F5344CB8AC3E}">
        <p14:creationId xmlns:p14="http://schemas.microsoft.com/office/powerpoint/2010/main" val="5659256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 Слайд две колонки">
    <p:spTree>
      <p:nvGrpSpPr>
        <p:cNvPr id="1" name=""/>
        <p:cNvGrpSpPr/>
        <p:nvPr/>
      </p:nvGrpSpPr>
      <p:grpSpPr>
        <a:xfrm>
          <a:off x="0" y="0"/>
          <a:ext cx="0" cy="0"/>
          <a:chOff x="0" y="0"/>
          <a:chExt cx="0" cy="0"/>
        </a:xfrm>
      </p:grpSpPr>
      <p:sp>
        <p:nvSpPr>
          <p:cNvPr id="18" name="Текст 2"/>
          <p:cNvSpPr>
            <a:spLocks noGrp="1"/>
          </p:cNvSpPr>
          <p:nvPr>
            <p:ph type="body" idx="13" hasCustomPrompt="1"/>
          </p:nvPr>
        </p:nvSpPr>
        <p:spPr>
          <a:xfrm>
            <a:off x="239493" y="1454050"/>
            <a:ext cx="4150013" cy="639762"/>
          </a:xfrm>
          <a:prstGeom prst="rect">
            <a:avLst/>
          </a:prstGeom>
        </p:spPr>
        <p:txBody>
          <a:bodyPr lIns="0" tIns="0" rIns="0" bIns="0" anchor="ctr">
            <a:normAutofit/>
          </a:bodyPr>
          <a:lstStyle>
            <a:lvl1pPr marL="0" indent="0" algn="ctr">
              <a:buNone/>
              <a:defRPr sz="2400" b="1" baseline="0">
                <a:solidFill>
                  <a:srgbClr val="32323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ЗАГОЛОВОК КОЛОНКИ 1</a:t>
            </a:r>
          </a:p>
        </p:txBody>
      </p:sp>
      <p:sp>
        <p:nvSpPr>
          <p:cNvPr id="2" name="Заголовок 1"/>
          <p:cNvSpPr>
            <a:spLocks noGrp="1"/>
          </p:cNvSpPr>
          <p:nvPr>
            <p:ph type="title" hasCustomPrompt="1"/>
          </p:nvPr>
        </p:nvSpPr>
        <p:spPr>
          <a:xfrm>
            <a:off x="239491" y="204471"/>
            <a:ext cx="7631185" cy="852095"/>
          </a:xfrm>
          <a:prstGeom prst="rect">
            <a:avLst/>
          </a:prstGeom>
        </p:spPr>
        <p:txBody>
          <a:bodyPr lIns="0" tIns="0" rIns="0" bIns="0" anchor="ctr">
            <a:normAutofit/>
          </a:bodyPr>
          <a:lstStyle>
            <a:lvl1pPr>
              <a:defRPr sz="3200"/>
            </a:lvl1pPr>
          </a:lstStyle>
          <a:p>
            <a:r>
              <a:rPr lang="ru-RU" dirty="0" smtClean="0"/>
              <a:t>СЛАЙД С ДВУМЯ КОЛОНКАМИ</a:t>
            </a:r>
            <a:endParaRPr lang="ru-RU" dirty="0"/>
          </a:p>
        </p:txBody>
      </p:sp>
      <p:cxnSp>
        <p:nvCxnSpPr>
          <p:cNvPr id="14" name="Прямая соединительная линия 13"/>
          <p:cNvCxnSpPr/>
          <p:nvPr userDrawn="1"/>
        </p:nvCxnSpPr>
        <p:spPr bwMode="auto">
          <a:xfrm>
            <a:off x="239492" y="1258617"/>
            <a:ext cx="8644124" cy="0"/>
          </a:xfrm>
          <a:prstGeom prst="line">
            <a:avLst/>
          </a:prstGeom>
          <a:solidFill>
            <a:schemeClr val="accent1"/>
          </a:solidFill>
          <a:ln w="19050" cap="flat" cmpd="sng" algn="ctr">
            <a:solidFill>
              <a:srgbClr val="B70D1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Прямоугольник 16"/>
          <p:cNvSpPr>
            <a:spLocks noChangeArrowheads="1"/>
          </p:cNvSpPr>
          <p:nvPr userDrawn="1"/>
        </p:nvSpPr>
        <p:spPr bwMode="auto">
          <a:xfrm>
            <a:off x="163511" y="6573838"/>
            <a:ext cx="32681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fontAlgn="base">
              <a:spcBef>
                <a:spcPct val="0"/>
              </a:spcBef>
              <a:spcAft>
                <a:spcPct val="0"/>
              </a:spcAft>
              <a:defRPr sz="2400" b="1">
                <a:solidFill>
                  <a:schemeClr val="tx1"/>
                </a:solidFill>
                <a:latin typeface="Arial" charset="0"/>
                <a:cs typeface="Arial" charset="0"/>
              </a:defRPr>
            </a:lvl6pPr>
            <a:lvl7pPr marL="2971800" indent="-228600" fontAlgn="base">
              <a:spcBef>
                <a:spcPct val="0"/>
              </a:spcBef>
              <a:spcAft>
                <a:spcPct val="0"/>
              </a:spcAft>
              <a:defRPr sz="2400" b="1">
                <a:solidFill>
                  <a:schemeClr val="tx1"/>
                </a:solidFill>
                <a:latin typeface="Arial" charset="0"/>
                <a:cs typeface="Arial" charset="0"/>
              </a:defRPr>
            </a:lvl7pPr>
            <a:lvl8pPr marL="3429000" indent="-228600" fontAlgn="base">
              <a:spcBef>
                <a:spcPct val="0"/>
              </a:spcBef>
              <a:spcAft>
                <a:spcPct val="0"/>
              </a:spcAft>
              <a:defRPr sz="2400" b="1">
                <a:solidFill>
                  <a:schemeClr val="tx1"/>
                </a:solidFill>
                <a:latin typeface="Arial" charset="0"/>
                <a:cs typeface="Arial" charset="0"/>
              </a:defRPr>
            </a:lvl8pPr>
            <a:lvl9pPr marL="3886200" indent="-228600" fontAlgn="base">
              <a:spcBef>
                <a:spcPct val="0"/>
              </a:spcBef>
              <a:spcAft>
                <a:spcPct val="0"/>
              </a:spcAft>
              <a:defRPr sz="2400" b="1">
                <a:solidFill>
                  <a:schemeClr val="tx1"/>
                </a:solidFill>
                <a:latin typeface="Arial" charset="0"/>
                <a:cs typeface="Arial" charset="0"/>
              </a:defRPr>
            </a:lvl9pPr>
          </a:lstStyle>
          <a:p>
            <a:pPr>
              <a:spcAft>
                <a:spcPts val="600"/>
              </a:spcAft>
              <a:defRPr/>
            </a:pPr>
            <a:r>
              <a:rPr lang="ru-RU" altLang="ru-RU" sz="900" b="1" dirty="0" smtClean="0">
                <a:solidFill>
                  <a:srgbClr val="B70D18"/>
                </a:solidFill>
                <a:latin typeface="Calibri" panose="020F0502020204030204" pitchFamily="34" charset="0"/>
              </a:rPr>
              <a:t>© ООО «Капитал Лайф Страхование Жизни», 201</a:t>
            </a:r>
            <a:r>
              <a:rPr lang="en-US" altLang="ru-RU" sz="900" b="1" dirty="0" smtClean="0">
                <a:solidFill>
                  <a:srgbClr val="B70D18"/>
                </a:solidFill>
                <a:latin typeface="Calibri" panose="020F0502020204030204" pitchFamily="34" charset="0"/>
              </a:rPr>
              <a:t>9</a:t>
            </a:r>
            <a:endParaRPr lang="ru-RU" altLang="ru-RU" sz="900" b="1" dirty="0" smtClean="0">
              <a:solidFill>
                <a:srgbClr val="B70D18"/>
              </a:solidFill>
              <a:latin typeface="Calibri" panose="020F0502020204030204" pitchFamily="34" charset="0"/>
            </a:endParaRPr>
          </a:p>
        </p:txBody>
      </p:sp>
      <p:sp>
        <p:nvSpPr>
          <p:cNvPr id="21" name="Текст 8"/>
          <p:cNvSpPr>
            <a:spLocks noGrp="1"/>
          </p:cNvSpPr>
          <p:nvPr>
            <p:ph idx="1"/>
          </p:nvPr>
        </p:nvSpPr>
        <p:spPr>
          <a:xfrm>
            <a:off x="225630" y="2189728"/>
            <a:ext cx="4185005" cy="419397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p:txBody>
      </p:sp>
      <p:sp>
        <p:nvSpPr>
          <p:cNvPr id="22" name="Текст 2"/>
          <p:cNvSpPr>
            <a:spLocks noGrp="1"/>
          </p:cNvSpPr>
          <p:nvPr>
            <p:ph type="body" idx="14" hasCustomPrompt="1"/>
          </p:nvPr>
        </p:nvSpPr>
        <p:spPr>
          <a:xfrm>
            <a:off x="4702301" y="1454050"/>
            <a:ext cx="4150013" cy="639762"/>
          </a:xfrm>
          <a:prstGeom prst="rect">
            <a:avLst/>
          </a:prstGeom>
        </p:spPr>
        <p:txBody>
          <a:bodyPr lIns="0" tIns="0" rIns="0" bIns="0" anchor="ctr">
            <a:normAutofit/>
          </a:bodyPr>
          <a:lstStyle>
            <a:lvl1pPr marL="0" indent="0" algn="ctr">
              <a:buNone/>
              <a:defRPr sz="2400" b="1" baseline="0">
                <a:solidFill>
                  <a:srgbClr val="32323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ЗАГОЛОВОК КОЛОНКИ 2</a:t>
            </a:r>
          </a:p>
        </p:txBody>
      </p:sp>
      <p:sp>
        <p:nvSpPr>
          <p:cNvPr id="25" name="Текст 8"/>
          <p:cNvSpPr>
            <a:spLocks noGrp="1"/>
          </p:cNvSpPr>
          <p:nvPr>
            <p:ph idx="15"/>
          </p:nvPr>
        </p:nvSpPr>
        <p:spPr>
          <a:xfrm>
            <a:off x="4696669" y="2179177"/>
            <a:ext cx="4177154" cy="422162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p:txBody>
      </p:sp>
      <p:pic>
        <p:nvPicPr>
          <p:cNvPr id="12" name="Рисунок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3817" y="269629"/>
            <a:ext cx="710005" cy="710005"/>
          </a:xfrm>
          <a:prstGeom prst="rect">
            <a:avLst/>
          </a:prstGeom>
        </p:spPr>
      </p:pic>
      <p:sp>
        <p:nvSpPr>
          <p:cNvPr id="13" name="Rectangle 6"/>
          <p:cNvSpPr>
            <a:spLocks noGrp="1" noChangeArrowheads="1"/>
          </p:cNvSpPr>
          <p:nvPr>
            <p:ph type="sldNum" sz="quarter" idx="4"/>
          </p:nvPr>
        </p:nvSpPr>
        <p:spPr bwMode="auto">
          <a:xfrm>
            <a:off x="8164478" y="6572821"/>
            <a:ext cx="71913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rgbClr val="323232"/>
                </a:solidFill>
                <a:latin typeface="Calibri" panose="020F0502020204030204" pitchFamily="34" charset="0"/>
                <a:cs typeface="Arial" charset="0"/>
              </a:defRPr>
            </a:lvl1pPr>
          </a:lstStyle>
          <a:p>
            <a:pPr>
              <a:defRPr/>
            </a:pPr>
            <a:fld id="{00F11FE4-8E33-4FB2-87A2-C9DFC016509D}" type="slidenum">
              <a:rPr lang="ru-RU" altLang="ru-RU" smtClean="0"/>
              <a:pPr>
                <a:defRPr/>
              </a:pPr>
              <a:t>‹#›</a:t>
            </a:fld>
            <a:endParaRPr lang="ru-RU" altLang="ru-RU"/>
          </a:p>
        </p:txBody>
      </p:sp>
    </p:spTree>
    <p:extLst>
      <p:ext uri="{BB962C8B-B14F-4D97-AF65-F5344CB8AC3E}">
        <p14:creationId xmlns:p14="http://schemas.microsoft.com/office/powerpoint/2010/main" val="36076117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Слайд с колонкой и объектом">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239491" y="204471"/>
            <a:ext cx="7631185" cy="852095"/>
          </a:xfrm>
          <a:prstGeom prst="rect">
            <a:avLst/>
          </a:prstGeom>
        </p:spPr>
        <p:txBody>
          <a:bodyPr lIns="0" tIns="0" rIns="0" bIns="0" anchor="ctr">
            <a:normAutofit/>
          </a:bodyPr>
          <a:lstStyle>
            <a:lvl1pPr>
              <a:defRPr sz="3200" baseline="0"/>
            </a:lvl1pPr>
          </a:lstStyle>
          <a:p>
            <a:r>
              <a:rPr lang="ru-RU" dirty="0" smtClean="0"/>
              <a:t>СЛАЙД С КОЛОНКОЙ И ОБЪЕКТОМ</a:t>
            </a:r>
            <a:endParaRPr lang="ru-RU" dirty="0"/>
          </a:p>
        </p:txBody>
      </p:sp>
      <p:cxnSp>
        <p:nvCxnSpPr>
          <p:cNvPr id="14" name="Прямая соединительная линия 13"/>
          <p:cNvCxnSpPr/>
          <p:nvPr userDrawn="1"/>
        </p:nvCxnSpPr>
        <p:spPr bwMode="auto">
          <a:xfrm>
            <a:off x="239492" y="1258617"/>
            <a:ext cx="8644124" cy="0"/>
          </a:xfrm>
          <a:prstGeom prst="line">
            <a:avLst/>
          </a:prstGeom>
          <a:solidFill>
            <a:schemeClr val="accent1"/>
          </a:solidFill>
          <a:ln w="19050" cap="flat" cmpd="sng" algn="ctr">
            <a:solidFill>
              <a:srgbClr val="B70D1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Прямоугольник 16"/>
          <p:cNvSpPr>
            <a:spLocks noChangeArrowheads="1"/>
          </p:cNvSpPr>
          <p:nvPr userDrawn="1"/>
        </p:nvSpPr>
        <p:spPr bwMode="auto">
          <a:xfrm>
            <a:off x="163511" y="6573838"/>
            <a:ext cx="32681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fontAlgn="base">
              <a:spcBef>
                <a:spcPct val="0"/>
              </a:spcBef>
              <a:spcAft>
                <a:spcPct val="0"/>
              </a:spcAft>
              <a:defRPr sz="2400" b="1">
                <a:solidFill>
                  <a:schemeClr val="tx1"/>
                </a:solidFill>
                <a:latin typeface="Arial" charset="0"/>
                <a:cs typeface="Arial" charset="0"/>
              </a:defRPr>
            </a:lvl6pPr>
            <a:lvl7pPr marL="2971800" indent="-228600" fontAlgn="base">
              <a:spcBef>
                <a:spcPct val="0"/>
              </a:spcBef>
              <a:spcAft>
                <a:spcPct val="0"/>
              </a:spcAft>
              <a:defRPr sz="2400" b="1">
                <a:solidFill>
                  <a:schemeClr val="tx1"/>
                </a:solidFill>
                <a:latin typeface="Arial" charset="0"/>
                <a:cs typeface="Arial" charset="0"/>
              </a:defRPr>
            </a:lvl7pPr>
            <a:lvl8pPr marL="3429000" indent="-228600" fontAlgn="base">
              <a:spcBef>
                <a:spcPct val="0"/>
              </a:spcBef>
              <a:spcAft>
                <a:spcPct val="0"/>
              </a:spcAft>
              <a:defRPr sz="2400" b="1">
                <a:solidFill>
                  <a:schemeClr val="tx1"/>
                </a:solidFill>
                <a:latin typeface="Arial" charset="0"/>
                <a:cs typeface="Arial" charset="0"/>
              </a:defRPr>
            </a:lvl8pPr>
            <a:lvl9pPr marL="3886200" indent="-228600" fontAlgn="base">
              <a:spcBef>
                <a:spcPct val="0"/>
              </a:spcBef>
              <a:spcAft>
                <a:spcPct val="0"/>
              </a:spcAft>
              <a:defRPr sz="2400" b="1">
                <a:solidFill>
                  <a:schemeClr val="tx1"/>
                </a:solidFill>
                <a:latin typeface="Arial" charset="0"/>
                <a:cs typeface="Arial" charset="0"/>
              </a:defRPr>
            </a:lvl9pPr>
          </a:lstStyle>
          <a:p>
            <a:pPr>
              <a:spcAft>
                <a:spcPts val="600"/>
              </a:spcAft>
              <a:defRPr/>
            </a:pPr>
            <a:r>
              <a:rPr lang="ru-RU" altLang="ru-RU" sz="900" b="1" dirty="0" smtClean="0">
                <a:solidFill>
                  <a:srgbClr val="B70D18"/>
                </a:solidFill>
                <a:latin typeface="Calibri" panose="020F0502020204030204" pitchFamily="34" charset="0"/>
              </a:rPr>
              <a:t>© ООО «Капитал Лайф Страхование Жизни», 201</a:t>
            </a:r>
            <a:r>
              <a:rPr lang="en-US" altLang="ru-RU" sz="900" b="1" dirty="0" smtClean="0">
                <a:solidFill>
                  <a:srgbClr val="B70D18"/>
                </a:solidFill>
                <a:latin typeface="Calibri" panose="020F0502020204030204" pitchFamily="34" charset="0"/>
              </a:rPr>
              <a:t>9</a:t>
            </a:r>
            <a:endParaRPr lang="ru-RU" altLang="ru-RU" sz="900" b="1" dirty="0" smtClean="0">
              <a:solidFill>
                <a:srgbClr val="B70D18"/>
              </a:solidFill>
              <a:latin typeface="Calibri" panose="020F0502020204030204" pitchFamily="34" charset="0"/>
            </a:endParaRPr>
          </a:p>
        </p:txBody>
      </p:sp>
      <p:sp>
        <p:nvSpPr>
          <p:cNvPr id="21" name="Текст 8"/>
          <p:cNvSpPr>
            <a:spLocks noGrp="1"/>
          </p:cNvSpPr>
          <p:nvPr>
            <p:ph idx="1"/>
          </p:nvPr>
        </p:nvSpPr>
        <p:spPr>
          <a:xfrm>
            <a:off x="225630" y="1463042"/>
            <a:ext cx="4185005" cy="494218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p:txBody>
      </p:sp>
      <p:sp>
        <p:nvSpPr>
          <p:cNvPr id="22" name="Текст 2"/>
          <p:cNvSpPr>
            <a:spLocks noGrp="1"/>
          </p:cNvSpPr>
          <p:nvPr>
            <p:ph type="body" idx="14" hasCustomPrompt="1"/>
          </p:nvPr>
        </p:nvSpPr>
        <p:spPr>
          <a:xfrm>
            <a:off x="4702301" y="1454050"/>
            <a:ext cx="4150013" cy="639762"/>
          </a:xfrm>
          <a:prstGeom prst="rect">
            <a:avLst/>
          </a:prstGeom>
        </p:spPr>
        <p:txBody>
          <a:bodyPr lIns="0" tIns="0" rIns="0" bIns="0" anchor="ctr">
            <a:normAutofit/>
          </a:bodyPr>
          <a:lstStyle>
            <a:lvl1pPr marL="0" indent="0" algn="ctr">
              <a:buNone/>
              <a:defRPr sz="2400" b="1" baseline="0">
                <a:solidFill>
                  <a:srgbClr val="32323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ЗАГОЛОВОК КОЛОНКИ 2</a:t>
            </a:r>
          </a:p>
        </p:txBody>
      </p:sp>
      <p:sp>
        <p:nvSpPr>
          <p:cNvPr id="25" name="Текст 8"/>
          <p:cNvSpPr>
            <a:spLocks noGrp="1"/>
          </p:cNvSpPr>
          <p:nvPr>
            <p:ph idx="15"/>
          </p:nvPr>
        </p:nvSpPr>
        <p:spPr>
          <a:xfrm>
            <a:off x="4696669" y="2179177"/>
            <a:ext cx="4177154" cy="422162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p:txBody>
      </p:sp>
      <p:pic>
        <p:nvPicPr>
          <p:cNvPr id="12" name="Рисунок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3817" y="269629"/>
            <a:ext cx="710005" cy="710005"/>
          </a:xfrm>
          <a:prstGeom prst="rect">
            <a:avLst/>
          </a:prstGeom>
        </p:spPr>
      </p:pic>
      <p:sp>
        <p:nvSpPr>
          <p:cNvPr id="13" name="Rectangle 6"/>
          <p:cNvSpPr>
            <a:spLocks noGrp="1" noChangeArrowheads="1"/>
          </p:cNvSpPr>
          <p:nvPr>
            <p:ph type="sldNum" sz="quarter" idx="4"/>
          </p:nvPr>
        </p:nvSpPr>
        <p:spPr bwMode="auto">
          <a:xfrm>
            <a:off x="8164478" y="6572821"/>
            <a:ext cx="71913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rgbClr val="323232"/>
                </a:solidFill>
                <a:latin typeface="Calibri" panose="020F0502020204030204" pitchFamily="34" charset="0"/>
                <a:cs typeface="Arial" charset="0"/>
              </a:defRPr>
            </a:lvl1pPr>
          </a:lstStyle>
          <a:p>
            <a:pPr>
              <a:defRPr/>
            </a:pPr>
            <a:fld id="{00F11FE4-8E33-4FB2-87A2-C9DFC016509D}" type="slidenum">
              <a:rPr lang="ru-RU" altLang="ru-RU" smtClean="0"/>
              <a:pPr>
                <a:defRPr/>
              </a:pPr>
              <a:t>‹#›</a:t>
            </a:fld>
            <a:endParaRPr lang="ru-RU" altLang="ru-RU"/>
          </a:p>
        </p:txBody>
      </p:sp>
    </p:spTree>
    <p:extLst>
      <p:ext uri="{BB962C8B-B14F-4D97-AF65-F5344CB8AC3E}">
        <p14:creationId xmlns:p14="http://schemas.microsoft.com/office/powerpoint/2010/main" val="7088757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7. Слайд с объектом и текстом гориз.">
    <p:spTree>
      <p:nvGrpSpPr>
        <p:cNvPr id="1" name=""/>
        <p:cNvGrpSpPr/>
        <p:nvPr/>
      </p:nvGrpSpPr>
      <p:grpSpPr>
        <a:xfrm>
          <a:off x="0" y="0"/>
          <a:ext cx="0" cy="0"/>
          <a:chOff x="0" y="0"/>
          <a:chExt cx="0" cy="0"/>
        </a:xfrm>
      </p:grpSpPr>
      <p:sp>
        <p:nvSpPr>
          <p:cNvPr id="14" name="Прямоугольник 16"/>
          <p:cNvSpPr>
            <a:spLocks noChangeArrowheads="1"/>
          </p:cNvSpPr>
          <p:nvPr userDrawn="1"/>
        </p:nvSpPr>
        <p:spPr bwMode="auto">
          <a:xfrm>
            <a:off x="163511" y="6573838"/>
            <a:ext cx="32681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fontAlgn="base">
              <a:spcBef>
                <a:spcPct val="0"/>
              </a:spcBef>
              <a:spcAft>
                <a:spcPct val="0"/>
              </a:spcAft>
              <a:defRPr sz="2400" b="1">
                <a:solidFill>
                  <a:schemeClr val="tx1"/>
                </a:solidFill>
                <a:latin typeface="Arial" charset="0"/>
                <a:cs typeface="Arial" charset="0"/>
              </a:defRPr>
            </a:lvl6pPr>
            <a:lvl7pPr marL="2971800" indent="-228600" fontAlgn="base">
              <a:spcBef>
                <a:spcPct val="0"/>
              </a:spcBef>
              <a:spcAft>
                <a:spcPct val="0"/>
              </a:spcAft>
              <a:defRPr sz="2400" b="1">
                <a:solidFill>
                  <a:schemeClr val="tx1"/>
                </a:solidFill>
                <a:latin typeface="Arial" charset="0"/>
                <a:cs typeface="Arial" charset="0"/>
              </a:defRPr>
            </a:lvl7pPr>
            <a:lvl8pPr marL="3429000" indent="-228600" fontAlgn="base">
              <a:spcBef>
                <a:spcPct val="0"/>
              </a:spcBef>
              <a:spcAft>
                <a:spcPct val="0"/>
              </a:spcAft>
              <a:defRPr sz="2400" b="1">
                <a:solidFill>
                  <a:schemeClr val="tx1"/>
                </a:solidFill>
                <a:latin typeface="Arial" charset="0"/>
                <a:cs typeface="Arial" charset="0"/>
              </a:defRPr>
            </a:lvl8pPr>
            <a:lvl9pPr marL="3886200" indent="-228600" fontAlgn="base">
              <a:spcBef>
                <a:spcPct val="0"/>
              </a:spcBef>
              <a:spcAft>
                <a:spcPct val="0"/>
              </a:spcAft>
              <a:defRPr sz="2400" b="1">
                <a:solidFill>
                  <a:schemeClr val="tx1"/>
                </a:solidFill>
                <a:latin typeface="Arial" charset="0"/>
                <a:cs typeface="Arial" charset="0"/>
              </a:defRPr>
            </a:lvl9pPr>
          </a:lstStyle>
          <a:p>
            <a:pPr>
              <a:spcAft>
                <a:spcPts val="600"/>
              </a:spcAft>
              <a:defRPr/>
            </a:pPr>
            <a:r>
              <a:rPr lang="ru-RU" altLang="ru-RU" sz="900" b="1" dirty="0" smtClean="0">
                <a:solidFill>
                  <a:srgbClr val="B70D18"/>
                </a:solidFill>
                <a:latin typeface="Calibri" panose="020F0502020204030204" pitchFamily="34" charset="0"/>
              </a:rPr>
              <a:t>© ООО «Капитал Лайф Страхование Жизни», 201</a:t>
            </a:r>
            <a:r>
              <a:rPr lang="en-US" altLang="ru-RU" sz="900" b="1" dirty="0" smtClean="0">
                <a:solidFill>
                  <a:srgbClr val="B70D18"/>
                </a:solidFill>
                <a:latin typeface="Calibri" panose="020F0502020204030204" pitchFamily="34" charset="0"/>
              </a:rPr>
              <a:t>9</a:t>
            </a:r>
            <a:endParaRPr lang="ru-RU" altLang="ru-RU" sz="900" b="1" dirty="0" smtClean="0">
              <a:solidFill>
                <a:srgbClr val="B70D18"/>
              </a:solidFill>
              <a:latin typeface="Calibri" panose="020F0502020204030204" pitchFamily="34" charset="0"/>
            </a:endParaRPr>
          </a:p>
        </p:txBody>
      </p:sp>
      <p:sp>
        <p:nvSpPr>
          <p:cNvPr id="16" name="Заголовок 1"/>
          <p:cNvSpPr>
            <a:spLocks noGrp="1"/>
          </p:cNvSpPr>
          <p:nvPr>
            <p:ph type="title" hasCustomPrompt="1"/>
          </p:nvPr>
        </p:nvSpPr>
        <p:spPr>
          <a:xfrm>
            <a:off x="239491" y="204471"/>
            <a:ext cx="7631185" cy="852095"/>
          </a:xfrm>
          <a:prstGeom prst="rect">
            <a:avLst/>
          </a:prstGeom>
        </p:spPr>
        <p:txBody>
          <a:bodyPr lIns="0" tIns="0" rIns="0" bIns="0" anchor="ctr">
            <a:normAutofit/>
          </a:bodyPr>
          <a:lstStyle>
            <a:lvl1pPr>
              <a:defRPr sz="3200" baseline="0"/>
            </a:lvl1pPr>
          </a:lstStyle>
          <a:p>
            <a:r>
              <a:rPr lang="ru-RU" dirty="0" smtClean="0"/>
              <a:t>СЛАЙД С ОБЪЕКТОМ И ТЕКСТОМ</a:t>
            </a:r>
            <a:endParaRPr lang="ru-RU" dirty="0"/>
          </a:p>
        </p:txBody>
      </p:sp>
      <p:cxnSp>
        <p:nvCxnSpPr>
          <p:cNvPr id="17" name="Прямая соединительная линия 16"/>
          <p:cNvCxnSpPr/>
          <p:nvPr userDrawn="1"/>
        </p:nvCxnSpPr>
        <p:spPr bwMode="auto">
          <a:xfrm>
            <a:off x="239492" y="1258617"/>
            <a:ext cx="8644124" cy="0"/>
          </a:xfrm>
          <a:prstGeom prst="line">
            <a:avLst/>
          </a:prstGeom>
          <a:solidFill>
            <a:schemeClr val="accent1"/>
          </a:solidFill>
          <a:ln w="19050" cap="flat" cmpd="sng" algn="ctr">
            <a:solidFill>
              <a:srgbClr val="B70D1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9" name="Рисунок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3817" y="269629"/>
            <a:ext cx="710005" cy="710005"/>
          </a:xfrm>
          <a:prstGeom prst="rect">
            <a:avLst/>
          </a:prstGeom>
        </p:spPr>
      </p:pic>
      <p:sp>
        <p:nvSpPr>
          <p:cNvPr id="20" name="Rectangle 6"/>
          <p:cNvSpPr>
            <a:spLocks noGrp="1" noChangeArrowheads="1"/>
          </p:cNvSpPr>
          <p:nvPr>
            <p:ph type="sldNum" sz="quarter" idx="4"/>
          </p:nvPr>
        </p:nvSpPr>
        <p:spPr bwMode="auto">
          <a:xfrm>
            <a:off x="8164478" y="6572821"/>
            <a:ext cx="71913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rgbClr val="323232"/>
                </a:solidFill>
                <a:latin typeface="Calibri" panose="020F0502020204030204" pitchFamily="34" charset="0"/>
                <a:cs typeface="Arial" charset="0"/>
              </a:defRPr>
            </a:lvl1pPr>
          </a:lstStyle>
          <a:p>
            <a:pPr>
              <a:defRPr/>
            </a:pPr>
            <a:fld id="{00F11FE4-8E33-4FB2-87A2-C9DFC016509D}" type="slidenum">
              <a:rPr lang="ru-RU" altLang="ru-RU" smtClean="0"/>
              <a:pPr>
                <a:defRPr/>
              </a:pPr>
              <a:t>‹#›</a:t>
            </a:fld>
            <a:endParaRPr lang="ru-RU" altLang="ru-RU"/>
          </a:p>
        </p:txBody>
      </p:sp>
      <p:sp>
        <p:nvSpPr>
          <p:cNvPr id="3" name="Рисунок 2"/>
          <p:cNvSpPr>
            <a:spLocks noGrp="1"/>
          </p:cNvSpPr>
          <p:nvPr>
            <p:ph type="pic" sz="quarter" idx="15"/>
          </p:nvPr>
        </p:nvSpPr>
        <p:spPr>
          <a:xfrm>
            <a:off x="1118403" y="1538699"/>
            <a:ext cx="2520000" cy="2340000"/>
          </a:xfrm>
        </p:spPr>
        <p:txBody>
          <a:bodyPr/>
          <a:lstStyle/>
          <a:p>
            <a:endParaRPr lang="ru-RU"/>
          </a:p>
        </p:txBody>
      </p:sp>
      <p:sp>
        <p:nvSpPr>
          <p:cNvPr id="5" name="Рисунок 4"/>
          <p:cNvSpPr>
            <a:spLocks noGrp="1"/>
          </p:cNvSpPr>
          <p:nvPr>
            <p:ph type="pic" sz="quarter" idx="16"/>
          </p:nvPr>
        </p:nvSpPr>
        <p:spPr>
          <a:xfrm>
            <a:off x="3731311" y="1537200"/>
            <a:ext cx="4140000" cy="2340000"/>
          </a:xfrm>
        </p:spPr>
        <p:txBody>
          <a:bodyPr/>
          <a:lstStyle/>
          <a:p>
            <a:endParaRPr lang="ru-RU" dirty="0"/>
          </a:p>
        </p:txBody>
      </p:sp>
      <p:sp>
        <p:nvSpPr>
          <p:cNvPr id="12" name="Рисунок 2"/>
          <p:cNvSpPr>
            <a:spLocks noGrp="1"/>
          </p:cNvSpPr>
          <p:nvPr>
            <p:ph type="pic" sz="quarter" idx="17"/>
          </p:nvPr>
        </p:nvSpPr>
        <p:spPr>
          <a:xfrm>
            <a:off x="1119600" y="4003992"/>
            <a:ext cx="2520000" cy="2340000"/>
          </a:xfrm>
        </p:spPr>
        <p:txBody>
          <a:bodyPr/>
          <a:lstStyle/>
          <a:p>
            <a:endParaRPr lang="ru-RU"/>
          </a:p>
        </p:txBody>
      </p:sp>
      <p:sp>
        <p:nvSpPr>
          <p:cNvPr id="13" name="Рисунок 4"/>
          <p:cNvSpPr>
            <a:spLocks noGrp="1"/>
          </p:cNvSpPr>
          <p:nvPr>
            <p:ph type="pic" sz="quarter" idx="18"/>
          </p:nvPr>
        </p:nvSpPr>
        <p:spPr>
          <a:xfrm>
            <a:off x="3733200" y="4003200"/>
            <a:ext cx="4140000" cy="2340000"/>
          </a:xfrm>
        </p:spPr>
        <p:txBody>
          <a:bodyPr/>
          <a:lstStyle/>
          <a:p>
            <a:endParaRPr lang="ru-RU" dirty="0"/>
          </a:p>
        </p:txBody>
      </p:sp>
    </p:spTree>
    <p:extLst>
      <p:ext uri="{BB962C8B-B14F-4D97-AF65-F5344CB8AC3E}">
        <p14:creationId xmlns:p14="http://schemas.microsoft.com/office/powerpoint/2010/main" val="28170387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Последний слайд">
    <p:spTree>
      <p:nvGrpSpPr>
        <p:cNvPr id="1" name=""/>
        <p:cNvGrpSpPr/>
        <p:nvPr/>
      </p:nvGrpSpPr>
      <p:grpSpPr>
        <a:xfrm>
          <a:off x="0" y="0"/>
          <a:ext cx="0" cy="0"/>
          <a:chOff x="0" y="0"/>
          <a:chExt cx="0" cy="0"/>
        </a:xfrm>
      </p:grpSpPr>
      <p:sp>
        <p:nvSpPr>
          <p:cNvPr id="2" name="Прямоугольник 1"/>
          <p:cNvSpPr/>
          <p:nvPr userDrawn="1"/>
        </p:nvSpPr>
        <p:spPr bwMode="auto">
          <a:xfrm>
            <a:off x="0" y="0"/>
            <a:ext cx="9144000" cy="6858000"/>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C00000"/>
              </a:solidFill>
              <a:effectLst/>
              <a:latin typeface="Arial" charset="0"/>
            </a:endParaRPr>
          </a:p>
        </p:txBody>
      </p:sp>
      <p:sp>
        <p:nvSpPr>
          <p:cNvPr id="7" name="TextBox 15"/>
          <p:cNvSpPr txBox="1">
            <a:spLocks noChangeArrowheads="1"/>
          </p:cNvSpPr>
          <p:nvPr userDrawn="1"/>
        </p:nvSpPr>
        <p:spPr bwMode="auto">
          <a:xfrm>
            <a:off x="254391" y="1924633"/>
            <a:ext cx="8453773" cy="338554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fontAlgn="base">
              <a:spcBef>
                <a:spcPct val="0"/>
              </a:spcBef>
              <a:spcAft>
                <a:spcPct val="0"/>
              </a:spcAft>
              <a:defRPr sz="2400" b="1">
                <a:solidFill>
                  <a:schemeClr val="tx1"/>
                </a:solidFill>
                <a:latin typeface="Arial" charset="0"/>
                <a:cs typeface="Arial" charset="0"/>
              </a:defRPr>
            </a:lvl6pPr>
            <a:lvl7pPr marL="2971800" indent="-228600" fontAlgn="base">
              <a:spcBef>
                <a:spcPct val="0"/>
              </a:spcBef>
              <a:spcAft>
                <a:spcPct val="0"/>
              </a:spcAft>
              <a:defRPr sz="2400" b="1">
                <a:solidFill>
                  <a:schemeClr val="tx1"/>
                </a:solidFill>
                <a:latin typeface="Arial" charset="0"/>
                <a:cs typeface="Arial" charset="0"/>
              </a:defRPr>
            </a:lvl7pPr>
            <a:lvl8pPr marL="3429000" indent="-228600" fontAlgn="base">
              <a:spcBef>
                <a:spcPct val="0"/>
              </a:spcBef>
              <a:spcAft>
                <a:spcPct val="0"/>
              </a:spcAft>
              <a:defRPr sz="2400" b="1">
                <a:solidFill>
                  <a:schemeClr val="tx1"/>
                </a:solidFill>
                <a:latin typeface="Arial" charset="0"/>
                <a:cs typeface="Arial" charset="0"/>
              </a:defRPr>
            </a:lvl8pPr>
            <a:lvl9pPr marL="3886200" indent="-228600" fontAlgn="base">
              <a:spcBef>
                <a:spcPct val="0"/>
              </a:spcBef>
              <a:spcAft>
                <a:spcPct val="0"/>
              </a:spcAft>
              <a:defRPr sz="2400" b="1">
                <a:solidFill>
                  <a:schemeClr val="tx1"/>
                </a:solidFill>
                <a:latin typeface="Arial" charset="0"/>
                <a:cs typeface="Arial"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ru-RU" sz="1100" b="1" baseline="0" dirty="0" smtClean="0">
                <a:solidFill>
                  <a:srgbClr val="B70D18"/>
                </a:solidFill>
                <a:latin typeface="Calibri" panose="020F0502020204030204" pitchFamily="34" charset="0"/>
                <a:cs typeface="Arial" panose="020B0604020202020204" pitchFamily="34" charset="0"/>
              </a:rPr>
              <a:t>КАПИТАЛ </a:t>
            </a:r>
            <a:r>
              <a:rPr lang="en-US" sz="1100" b="1" baseline="0" dirty="0" smtClean="0">
                <a:solidFill>
                  <a:srgbClr val="B70D18"/>
                </a:solidFill>
                <a:latin typeface="Calibri" panose="020F0502020204030204" pitchFamily="34" charset="0"/>
                <a:cs typeface="Arial" panose="020B0604020202020204" pitchFamily="34" charset="0"/>
              </a:rPr>
              <a:t>LIFE </a:t>
            </a:r>
            <a:r>
              <a:rPr lang="ru-RU" sz="1100" b="0" baseline="0" dirty="0" smtClean="0">
                <a:solidFill>
                  <a:srgbClr val="323232"/>
                </a:solidFill>
                <a:latin typeface="Calibri" panose="020F0502020204030204" pitchFamily="34" charset="0"/>
                <a:cs typeface="Arial" panose="020B0604020202020204" pitchFamily="34" charset="0"/>
              </a:rPr>
              <a:t>– один из </a:t>
            </a:r>
            <a:r>
              <a:rPr lang="ru-RU" sz="1100" b="0" dirty="0" smtClean="0">
                <a:solidFill>
                  <a:srgbClr val="323232"/>
                </a:solidFill>
                <a:latin typeface="Calibri" panose="020F0502020204030204" pitchFamily="34" charset="0"/>
                <a:cs typeface="Arial" panose="020B0604020202020204" pitchFamily="34" charset="0"/>
              </a:rPr>
              <a:t>лидеров российского рынка страхования жизни. Более десяти тысяч сотрудников </a:t>
            </a:r>
            <a:r>
              <a:rPr lang="ru-RU" sz="1100" b="1" baseline="0" dirty="0" smtClean="0">
                <a:solidFill>
                  <a:srgbClr val="B70D18"/>
                </a:solidFill>
                <a:latin typeface="Calibri" panose="020F0502020204030204" pitchFamily="34" charset="0"/>
                <a:cs typeface="Arial" panose="020B0604020202020204" pitchFamily="34" charset="0"/>
              </a:rPr>
              <a:t>КАПИТАЛ </a:t>
            </a:r>
            <a:r>
              <a:rPr lang="en-US" sz="1100" b="1" baseline="0" dirty="0" smtClean="0">
                <a:solidFill>
                  <a:srgbClr val="B70D18"/>
                </a:solidFill>
                <a:latin typeface="Calibri" panose="020F0502020204030204" pitchFamily="34" charset="0"/>
                <a:cs typeface="Arial" panose="020B0604020202020204" pitchFamily="34" charset="0"/>
              </a:rPr>
              <a:t>LIFE </a:t>
            </a:r>
            <a:r>
              <a:rPr lang="ru-RU" sz="1100" b="0" dirty="0" smtClean="0">
                <a:solidFill>
                  <a:srgbClr val="323232"/>
                </a:solidFill>
                <a:latin typeface="Calibri" panose="020F0502020204030204" pitchFamily="34" charset="0"/>
                <a:cs typeface="Arial" panose="020B0604020202020204" pitchFamily="34" charset="0"/>
              </a:rPr>
              <a:t>по всей стране заботятся</a:t>
            </a:r>
            <a:r>
              <a:rPr lang="ru-RU" sz="1100" b="0" baseline="0" dirty="0" smtClean="0">
                <a:solidFill>
                  <a:srgbClr val="323232"/>
                </a:solidFill>
                <a:latin typeface="Calibri" panose="020F0502020204030204" pitchFamily="34" charset="0"/>
                <a:cs typeface="Arial" panose="020B0604020202020204" pitchFamily="34" charset="0"/>
              </a:rPr>
              <a:t> о</a:t>
            </a:r>
            <a:r>
              <a:rPr lang="ru-RU" sz="1100" b="0" dirty="0" smtClean="0">
                <a:solidFill>
                  <a:srgbClr val="323232"/>
                </a:solidFill>
                <a:latin typeface="Calibri" panose="020F0502020204030204" pitchFamily="34" charset="0"/>
                <a:cs typeface="Arial" panose="020B0604020202020204" pitchFamily="34" charset="0"/>
              </a:rPr>
              <a:t> защите благосостояния миллионов наших клиентов. Каждый пятый россиянин, имеющий полис страхования жизни, застрахован</a:t>
            </a:r>
            <a:r>
              <a:rPr lang="ru-RU" sz="1100" b="0" baseline="0" dirty="0" smtClean="0">
                <a:solidFill>
                  <a:srgbClr val="323232"/>
                </a:solidFill>
                <a:latin typeface="Calibri" panose="020F0502020204030204" pitchFamily="34" charset="0"/>
                <a:cs typeface="Arial" panose="020B0604020202020204" pitchFamily="34" charset="0"/>
              </a:rPr>
              <a:t> в КАПИТАЛ </a:t>
            </a:r>
            <a:r>
              <a:rPr lang="en-US" sz="1100" b="0" baseline="0" dirty="0" smtClean="0">
                <a:solidFill>
                  <a:srgbClr val="323232"/>
                </a:solidFill>
                <a:latin typeface="Calibri" panose="020F0502020204030204" pitchFamily="34" charset="0"/>
                <a:cs typeface="Arial" panose="020B0604020202020204" pitchFamily="34" charset="0"/>
              </a:rPr>
              <a:t>LIFE</a:t>
            </a:r>
            <a:r>
              <a:rPr lang="ru-RU" sz="1100" b="0" dirty="0" smtClean="0">
                <a:solidFill>
                  <a:srgbClr val="323232"/>
                </a:solidFill>
                <a:latin typeface="Calibri" panose="020F0502020204030204" pitchFamily="34" charset="0"/>
                <a:cs typeface="Arial" panose="020B0604020202020204" pitchFamily="34" charset="0"/>
              </a:rPr>
              <a:t>. Более 6000 компаний</a:t>
            </a:r>
            <a:r>
              <a:rPr lang="ru-RU" sz="1100" b="0" baseline="0" dirty="0" smtClean="0">
                <a:solidFill>
                  <a:srgbClr val="323232"/>
                </a:solidFill>
                <a:latin typeface="Calibri" panose="020F0502020204030204" pitchFamily="34" charset="0"/>
                <a:cs typeface="Arial" panose="020B0604020202020204" pitchFamily="34" charset="0"/>
              </a:rPr>
              <a:t> и организаций доверяют нам страхование своих сотрудников. </a:t>
            </a:r>
            <a:endParaRPr lang="ru-RU" sz="1100" b="0" dirty="0" smtClean="0">
              <a:solidFill>
                <a:srgbClr val="323232"/>
              </a:solidFill>
              <a:latin typeface="Calibri" panose="020F0502020204030204" pitchFamily="34" charset="0"/>
              <a:cs typeface="Arial" panose="020B0604020202020204" pitchFamily="34" charset="0"/>
            </a:endParaRPr>
          </a:p>
          <a:p>
            <a:pPr>
              <a:defRPr/>
            </a:pPr>
            <a:endParaRPr lang="ru-RU" sz="1100" b="0" dirty="0" smtClean="0">
              <a:solidFill>
                <a:srgbClr val="323232"/>
              </a:solidFill>
              <a:latin typeface="Calibri" panose="020F0502020204030204" pitchFamily="34" charset="0"/>
              <a:cs typeface="Arial" panose="020B0604020202020204" pitchFamily="34" charset="0"/>
            </a:endParaRPr>
          </a:p>
          <a:p>
            <a:pPr>
              <a:defRPr/>
            </a:pPr>
            <a:r>
              <a:rPr lang="ru-RU" sz="1100" b="0" dirty="0" smtClean="0">
                <a:solidFill>
                  <a:srgbClr val="323232"/>
                </a:solidFill>
                <a:latin typeface="Calibri" panose="020F0502020204030204" pitchFamily="34" charset="0"/>
                <a:cs typeface="Arial" panose="020B0604020202020204" pitchFamily="34" charset="0"/>
              </a:rPr>
              <a:t>Мы помогаем</a:t>
            </a:r>
            <a:r>
              <a:rPr lang="ru-RU" sz="1100" b="0" baseline="0" dirty="0" smtClean="0">
                <a:solidFill>
                  <a:srgbClr val="323232"/>
                </a:solidFill>
                <a:latin typeface="Calibri" panose="020F0502020204030204" pitchFamily="34" charset="0"/>
                <a:cs typeface="Arial" panose="020B0604020202020204" pitchFamily="34" charset="0"/>
              </a:rPr>
              <a:t> людям реализовывать их жизненные планы и мечты и всегда чувствовать себя защищенными, предоставляя им надежную страховую защиту. </a:t>
            </a:r>
          </a:p>
          <a:p>
            <a:pPr marL="0" marR="0" indent="0" algn="l" defTabSz="914400" rtl="0" eaLnBrk="1" fontAlgn="base" latinLnBrk="0" hangingPunct="1">
              <a:lnSpc>
                <a:spcPct val="100000"/>
              </a:lnSpc>
              <a:spcBef>
                <a:spcPct val="0"/>
              </a:spcBef>
              <a:spcAft>
                <a:spcPct val="0"/>
              </a:spcAft>
              <a:buClrTx/>
              <a:buSzTx/>
              <a:buFontTx/>
              <a:buNone/>
              <a:tabLst/>
              <a:defRPr/>
            </a:pPr>
            <a:endParaRPr lang="ru-RU" sz="1100" b="0" baseline="0" dirty="0" smtClean="0">
              <a:solidFill>
                <a:srgbClr val="323232"/>
              </a:solidFill>
              <a:latin typeface="Calibri" panose="020F0502020204030204" pitchFamily="34" charset="0"/>
              <a:cs typeface="Arial" panose="020B0604020202020204" pitchFamily="34" charset="0"/>
            </a:endParaRPr>
          </a:p>
          <a:p>
            <a:pPr marL="0" marR="0" indent="0" algn="l" defTabSz="914400" rtl="0" eaLnBrk="1" fontAlgn="base" latinLnBrk="0" hangingPunct="1">
              <a:lnSpc>
                <a:spcPct val="100000"/>
              </a:lnSpc>
              <a:spcBef>
                <a:spcPct val="0"/>
              </a:spcBef>
              <a:spcAft>
                <a:spcPct val="0"/>
              </a:spcAft>
              <a:buClrTx/>
              <a:buSzTx/>
              <a:buFontTx/>
              <a:buNone/>
              <a:tabLst/>
              <a:defRPr/>
            </a:pPr>
            <a:r>
              <a:rPr lang="ru-RU" sz="1100" b="0" dirty="0" smtClean="0">
                <a:solidFill>
                  <a:srgbClr val="323232"/>
                </a:solidFill>
                <a:latin typeface="Calibri" panose="020F0502020204030204" pitchFamily="34" charset="0"/>
                <a:cs typeface="Arial" panose="020B0604020202020204" pitchFamily="34" charset="0"/>
              </a:rPr>
              <a:t>Мы будем рады сформировать для Вас индивидуальный план страховой защиты и реализации долгосрочных финансовых целей.</a:t>
            </a:r>
            <a:r>
              <a:rPr lang="ru-RU" sz="1100" b="0" baseline="0" dirty="0" smtClean="0">
                <a:solidFill>
                  <a:srgbClr val="323232"/>
                </a:solidFill>
                <a:latin typeface="Calibri" panose="020F0502020204030204" pitchFamily="34" charset="0"/>
                <a:cs typeface="Arial" panose="020B0604020202020204" pitchFamily="34" charset="0"/>
              </a:rPr>
              <a:t> </a:t>
            </a:r>
            <a:endParaRPr lang="ru-RU" sz="1100" b="0" dirty="0" smtClean="0">
              <a:solidFill>
                <a:srgbClr val="323232"/>
              </a:solidFill>
              <a:latin typeface="Calibri" panose="020F0502020204030204" pitchFamily="34" charset="0"/>
              <a:cs typeface="Arial" panose="020B0604020202020204" pitchFamily="34" charset="0"/>
            </a:endParaRPr>
          </a:p>
          <a:p>
            <a:pPr>
              <a:defRPr/>
            </a:pPr>
            <a:endParaRPr lang="ru-RU" sz="1100" b="0" dirty="0" smtClean="0">
              <a:solidFill>
                <a:srgbClr val="323232"/>
              </a:solidFill>
              <a:latin typeface="Calibri" panose="020F0502020204030204" pitchFamily="34" charset="0"/>
              <a:cs typeface="Arial" panose="020B0604020202020204" pitchFamily="34" charset="0"/>
            </a:endParaRPr>
          </a:p>
          <a:p>
            <a:pPr>
              <a:defRPr/>
            </a:pPr>
            <a:r>
              <a:rPr lang="ru-RU" sz="1100" b="0" dirty="0" smtClean="0">
                <a:solidFill>
                  <a:srgbClr val="323232"/>
                </a:solidFill>
                <a:latin typeface="Calibri" panose="020F0502020204030204" pitchFamily="34" charset="0"/>
                <a:cs typeface="Arial" panose="020B0604020202020204" pitchFamily="34" charset="0"/>
              </a:rPr>
              <a:t>Позвоните</a:t>
            </a:r>
            <a:r>
              <a:rPr lang="ru-RU" sz="1100" b="0" baseline="0" dirty="0" smtClean="0">
                <a:solidFill>
                  <a:srgbClr val="323232"/>
                </a:solidFill>
                <a:latin typeface="Calibri" panose="020F0502020204030204" pitchFamily="34" charset="0"/>
                <a:cs typeface="Arial" panose="020B0604020202020204" pitchFamily="34" charset="0"/>
              </a:rPr>
              <a:t> нам </a:t>
            </a:r>
            <a:r>
              <a:rPr lang="ru-RU" sz="1100" b="0" dirty="0" smtClean="0">
                <a:solidFill>
                  <a:srgbClr val="323232"/>
                </a:solidFill>
                <a:latin typeface="Calibri" panose="020F0502020204030204" pitchFamily="34" charset="0"/>
                <a:cs typeface="Arial" panose="020B0604020202020204" pitchFamily="34" charset="0"/>
              </a:rPr>
              <a:t>по телефону 8 (800) 200-68-86 (звонок по России бесплатный)</a:t>
            </a:r>
            <a:r>
              <a:rPr lang="ru-RU" sz="1100" b="0" baseline="0" dirty="0" smtClean="0">
                <a:solidFill>
                  <a:srgbClr val="323232"/>
                </a:solidFill>
                <a:latin typeface="Calibri" panose="020F0502020204030204" pitchFamily="34" charset="0"/>
                <a:cs typeface="Arial" panose="020B0604020202020204" pitchFamily="34" charset="0"/>
              </a:rPr>
              <a:t> или 0911 (для абонентов Билайн, Мегафон, МТС, ТЕЛЕ-2 звонок бесплатный). </a:t>
            </a:r>
          </a:p>
          <a:p>
            <a:pPr>
              <a:defRPr/>
            </a:pPr>
            <a:endParaRPr lang="ru-RU" sz="1100" b="0" baseline="0" dirty="0" smtClean="0">
              <a:solidFill>
                <a:srgbClr val="323232"/>
              </a:solidFill>
              <a:latin typeface="Calibri" panose="020F0502020204030204" pitchFamily="34" charset="0"/>
              <a:cs typeface="Arial" panose="020B0604020202020204" pitchFamily="34" charset="0"/>
            </a:endParaRPr>
          </a:p>
          <a:p>
            <a:pPr>
              <a:defRPr/>
            </a:pPr>
            <a:r>
              <a:rPr lang="ru-RU" sz="1100" b="0" baseline="0" dirty="0" smtClean="0">
                <a:solidFill>
                  <a:srgbClr val="323232"/>
                </a:solidFill>
                <a:latin typeface="Calibri" panose="020F0502020204030204" pitchFamily="34" charset="0"/>
                <a:cs typeface="Arial" panose="020B0604020202020204" pitchFamily="34" charset="0"/>
              </a:rPr>
              <a:t>Также Вы можете задать интересующие Вас вопросы на сайте </a:t>
            </a:r>
            <a:r>
              <a:rPr lang="en-US" sz="1100" b="1" dirty="0" smtClean="0">
                <a:solidFill>
                  <a:srgbClr val="B70D18"/>
                </a:solidFill>
                <a:latin typeface="Calibri" panose="020F0502020204030204" pitchFamily="34" charset="0"/>
                <a:cs typeface="Arial" panose="020B0604020202020204" pitchFamily="34" charset="0"/>
              </a:rPr>
              <a:t>KAPLIFE</a:t>
            </a:r>
            <a:r>
              <a:rPr lang="ru-RU" sz="1100" b="1" dirty="0" smtClean="0">
                <a:solidFill>
                  <a:srgbClr val="B70D18"/>
                </a:solidFill>
                <a:latin typeface="Calibri" panose="020F0502020204030204" pitchFamily="34" charset="0"/>
                <a:cs typeface="Arial" panose="020B0604020202020204" pitchFamily="34" charset="0"/>
              </a:rPr>
              <a:t>.</a:t>
            </a:r>
            <a:r>
              <a:rPr lang="en-US" sz="1100" b="1" dirty="0" smtClean="0">
                <a:solidFill>
                  <a:srgbClr val="B70D18"/>
                </a:solidFill>
                <a:latin typeface="Calibri" panose="020F0502020204030204" pitchFamily="34" charset="0"/>
                <a:cs typeface="Arial" panose="020B0604020202020204" pitchFamily="34" charset="0"/>
              </a:rPr>
              <a:t>RU</a:t>
            </a:r>
            <a:r>
              <a:rPr lang="ru-RU" sz="1100" b="0" dirty="0" smtClean="0">
                <a:solidFill>
                  <a:srgbClr val="323232"/>
                </a:solidFill>
                <a:latin typeface="Calibri" panose="020F0502020204030204" pitchFamily="34" charset="0"/>
                <a:cs typeface="Arial" panose="020B0604020202020204" pitchFamily="34" charset="0"/>
              </a:rPr>
              <a:t> или лично при встрече с </a:t>
            </a:r>
            <a:r>
              <a:rPr lang="ru-RU" sz="1100" b="0" baseline="0" dirty="0" smtClean="0">
                <a:solidFill>
                  <a:srgbClr val="323232"/>
                </a:solidFill>
                <a:latin typeface="Calibri" panose="020F0502020204030204" pitchFamily="34" charset="0"/>
                <a:cs typeface="Arial" panose="020B0604020202020204" pitchFamily="34" charset="0"/>
              </a:rPr>
              <a:t>финансовым консультантом</a:t>
            </a:r>
            <a:r>
              <a:rPr lang="ru-RU" sz="1100" b="0" dirty="0" smtClean="0">
                <a:solidFill>
                  <a:srgbClr val="323232"/>
                </a:solidFill>
                <a:latin typeface="Calibri" panose="020F0502020204030204" pitchFamily="34" charset="0"/>
                <a:cs typeface="Arial" panose="020B0604020202020204" pitchFamily="34" charset="0"/>
              </a:rPr>
              <a:t>.</a:t>
            </a:r>
          </a:p>
          <a:p>
            <a:pPr>
              <a:defRPr/>
            </a:pPr>
            <a:endParaRPr lang="ru-RU" sz="1100" b="0" dirty="0" smtClean="0">
              <a:solidFill>
                <a:srgbClr val="323232"/>
              </a:solidFill>
              <a:latin typeface="Calibri" panose="020F0502020204030204" pitchFamily="34" charset="0"/>
              <a:cs typeface="Arial" panose="020B0604020202020204" pitchFamily="34" charset="0"/>
            </a:endParaRPr>
          </a:p>
          <a:p>
            <a:pPr>
              <a:defRPr/>
            </a:pPr>
            <a:r>
              <a:rPr lang="ru-RU" sz="1100" b="0" dirty="0" smtClean="0">
                <a:solidFill>
                  <a:srgbClr val="323232"/>
                </a:solidFill>
                <a:latin typeface="Calibri" panose="020F0502020204030204" pitchFamily="34" charset="0"/>
                <a:cs typeface="Arial" panose="020B0604020202020204" pitchFamily="34" charset="0"/>
              </a:rPr>
              <a:t>ООО «Капитал</a:t>
            </a:r>
            <a:r>
              <a:rPr lang="ru-RU" sz="1100" b="0" baseline="0" dirty="0" smtClean="0">
                <a:solidFill>
                  <a:srgbClr val="323232"/>
                </a:solidFill>
                <a:latin typeface="Calibri" panose="020F0502020204030204" pitchFamily="34" charset="0"/>
                <a:cs typeface="Arial" panose="020B0604020202020204" pitchFamily="34" charset="0"/>
              </a:rPr>
              <a:t> Лайф Страхование Жизни»</a:t>
            </a:r>
            <a:r>
              <a:rPr lang="en-US" sz="1100" b="0" baseline="0" dirty="0" smtClean="0">
                <a:solidFill>
                  <a:srgbClr val="323232"/>
                </a:solidFill>
                <a:latin typeface="Calibri" panose="020F0502020204030204" pitchFamily="34" charset="0"/>
                <a:cs typeface="Arial" panose="020B0604020202020204" pitchFamily="34" charset="0"/>
              </a:rPr>
              <a:t>.</a:t>
            </a:r>
            <a:r>
              <a:rPr lang="ru-RU" sz="1100" b="0" dirty="0" smtClean="0">
                <a:solidFill>
                  <a:srgbClr val="323232"/>
                </a:solidFill>
                <a:latin typeface="Calibri" panose="020F0502020204030204" pitchFamily="34" charset="0"/>
                <a:cs typeface="Arial" panose="020B0604020202020204" pitchFamily="34" charset="0"/>
              </a:rPr>
              <a:t> </a:t>
            </a:r>
          </a:p>
          <a:p>
            <a:pPr>
              <a:defRPr/>
            </a:pPr>
            <a:r>
              <a:rPr lang="ru-RU" sz="1100" b="0" dirty="0" smtClean="0">
                <a:solidFill>
                  <a:srgbClr val="323232"/>
                </a:solidFill>
                <a:latin typeface="Calibri" panose="020F0502020204030204" pitchFamily="34" charset="0"/>
                <a:cs typeface="Arial" panose="020B0604020202020204" pitchFamily="34" charset="0"/>
              </a:rPr>
              <a:t>115035, Российская Федерация, г. Москва, Кадашёвская набережная,  д.30</a:t>
            </a:r>
            <a:r>
              <a:rPr lang="en-US" sz="1100" b="0" dirty="0" smtClean="0">
                <a:solidFill>
                  <a:srgbClr val="323232"/>
                </a:solidFill>
                <a:latin typeface="Calibri" panose="020F0502020204030204" pitchFamily="34" charset="0"/>
                <a:cs typeface="Arial" panose="020B0604020202020204" pitchFamily="34" charset="0"/>
              </a:rPr>
              <a:t>.</a:t>
            </a:r>
          </a:p>
          <a:p>
            <a:pPr marL="0" marR="0" indent="0" algn="l" defTabSz="914400" rtl="0" eaLnBrk="1" fontAlgn="base" latinLnBrk="0" hangingPunct="1">
              <a:lnSpc>
                <a:spcPct val="100000"/>
              </a:lnSpc>
              <a:spcBef>
                <a:spcPct val="0"/>
              </a:spcBef>
              <a:spcAft>
                <a:spcPct val="0"/>
              </a:spcAft>
              <a:buClrTx/>
              <a:buSzTx/>
              <a:buFontTx/>
              <a:buNone/>
              <a:tabLst/>
              <a:defRPr/>
            </a:pPr>
            <a:r>
              <a:rPr lang="ru-RU" sz="1100" b="0" dirty="0" smtClean="0">
                <a:solidFill>
                  <a:srgbClr val="323232"/>
                </a:solidFill>
                <a:latin typeface="Calibri" panose="020F0502020204030204" pitchFamily="34" charset="0"/>
                <a:cs typeface="Arial" panose="020B0604020202020204" pitchFamily="34" charset="0"/>
              </a:rPr>
              <a:t>Лицензии ЦБ РФ СЛ №3984, СЖ №3984, ПС №3984 (без ограничения срока действия).</a:t>
            </a:r>
            <a:r>
              <a:rPr lang="ru-RU" altLang="ru-RU" sz="1100" b="1" kern="1200" dirty="0" smtClean="0">
                <a:solidFill>
                  <a:srgbClr val="B70D18"/>
                </a:solidFill>
                <a:latin typeface="Calibri" panose="020F0502020204030204" pitchFamily="34" charset="0"/>
                <a:ea typeface="+mn-ea"/>
                <a:cs typeface="Arial" charset="0"/>
              </a:rPr>
              <a:t> </a:t>
            </a:r>
          </a:p>
          <a:p>
            <a:pPr marL="0" marR="0" indent="0" algn="l" defTabSz="914400" rtl="0" eaLnBrk="1" fontAlgn="base" latinLnBrk="0" hangingPunct="1">
              <a:lnSpc>
                <a:spcPct val="100000"/>
              </a:lnSpc>
              <a:spcBef>
                <a:spcPct val="0"/>
              </a:spcBef>
              <a:spcAft>
                <a:spcPct val="0"/>
              </a:spcAft>
              <a:buClrTx/>
              <a:buSzTx/>
              <a:buFontTx/>
              <a:buNone/>
              <a:tabLst/>
              <a:defRPr/>
            </a:pPr>
            <a:endParaRPr lang="ru-RU" altLang="ru-RU" sz="1100" b="1" kern="1200" dirty="0" smtClean="0">
              <a:solidFill>
                <a:srgbClr val="B70D18"/>
              </a:solidFill>
              <a:latin typeface="Calibri" panose="020F0502020204030204" pitchFamily="34" charset="0"/>
              <a:ea typeface="+mn-ea"/>
              <a:cs typeface="Arial" charset="0"/>
            </a:endParaRPr>
          </a:p>
          <a:p>
            <a:pPr marL="0" marR="0" indent="0" algn="l" defTabSz="914400" rtl="0" eaLnBrk="1" fontAlgn="base" latinLnBrk="0" hangingPunct="1">
              <a:lnSpc>
                <a:spcPct val="100000"/>
              </a:lnSpc>
              <a:spcBef>
                <a:spcPct val="0"/>
              </a:spcBef>
              <a:spcAft>
                <a:spcPct val="0"/>
              </a:spcAft>
              <a:buClrTx/>
              <a:buSzTx/>
              <a:buFontTx/>
              <a:buNone/>
              <a:tabLst/>
              <a:defRPr/>
            </a:pPr>
            <a:r>
              <a:rPr lang="ru-RU" altLang="ru-RU" sz="1100" b="1" kern="1200" dirty="0" smtClean="0">
                <a:solidFill>
                  <a:srgbClr val="B70D18"/>
                </a:solidFill>
                <a:latin typeface="Calibri" panose="020F0502020204030204" pitchFamily="34" charset="0"/>
                <a:ea typeface="+mn-ea"/>
                <a:cs typeface="Arial" charset="0"/>
              </a:rPr>
              <a:t>© ООО «Капитал Лайф Страхование Жизни»,</a:t>
            </a:r>
            <a:r>
              <a:rPr lang="ru-RU" altLang="ru-RU" sz="1100" b="1" kern="1200" baseline="0" dirty="0" smtClean="0">
                <a:solidFill>
                  <a:srgbClr val="B70D18"/>
                </a:solidFill>
                <a:latin typeface="Calibri" panose="020F0502020204030204" pitchFamily="34" charset="0"/>
                <a:ea typeface="+mn-ea"/>
                <a:cs typeface="Arial" charset="0"/>
              </a:rPr>
              <a:t> 201</a:t>
            </a:r>
            <a:r>
              <a:rPr lang="en-US" altLang="ru-RU" sz="1100" b="1" kern="1200" baseline="0" dirty="0" smtClean="0">
                <a:solidFill>
                  <a:srgbClr val="B70D18"/>
                </a:solidFill>
                <a:latin typeface="Calibri" panose="020F0502020204030204" pitchFamily="34" charset="0"/>
                <a:ea typeface="+mn-ea"/>
                <a:cs typeface="Arial" charset="0"/>
              </a:rPr>
              <a:t>9</a:t>
            </a:r>
            <a:endParaRPr lang="ru-RU" altLang="ru-RU" sz="1100" b="1" kern="1200" dirty="0" smtClean="0">
              <a:solidFill>
                <a:srgbClr val="B70D18"/>
              </a:solidFill>
              <a:latin typeface="Calibri" panose="020F0502020204030204" pitchFamily="34" charset="0"/>
              <a:ea typeface="+mn-ea"/>
              <a:cs typeface="Arial" charset="0"/>
            </a:endParaRPr>
          </a:p>
          <a:p>
            <a:pPr>
              <a:defRPr/>
            </a:pPr>
            <a:endParaRPr lang="ru-RU" sz="1100" b="0" dirty="0" smtClean="0">
              <a:solidFill>
                <a:srgbClr val="323232"/>
              </a:solidFill>
              <a:latin typeface="Calibri" panose="020F0502020204030204" pitchFamily="34" charset="0"/>
              <a:cs typeface="Arial" panose="020B0604020202020204" pitchFamily="34" charset="0"/>
            </a:endParaRPr>
          </a:p>
        </p:txBody>
      </p:sp>
      <p:pic>
        <p:nvPicPr>
          <p:cNvPr id="8" name="Рисунок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674" y="216125"/>
            <a:ext cx="3214116" cy="817626"/>
          </a:xfrm>
          <a:prstGeom prst="rect">
            <a:avLst/>
          </a:prstGeom>
        </p:spPr>
      </p:pic>
      <p:sp>
        <p:nvSpPr>
          <p:cNvPr id="12" name="Rectangle 6"/>
          <p:cNvSpPr>
            <a:spLocks noGrp="1" noChangeArrowheads="1"/>
          </p:cNvSpPr>
          <p:nvPr>
            <p:ph type="sldNum" sz="quarter" idx="4"/>
          </p:nvPr>
        </p:nvSpPr>
        <p:spPr bwMode="auto">
          <a:xfrm>
            <a:off x="8164478" y="6572821"/>
            <a:ext cx="71913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rgbClr val="B70D18"/>
                </a:solidFill>
                <a:latin typeface="Calibri" panose="020F0502020204030204" pitchFamily="34" charset="0"/>
                <a:cs typeface="Arial" charset="0"/>
              </a:defRPr>
            </a:lvl1pPr>
          </a:lstStyle>
          <a:p>
            <a:pPr>
              <a:defRPr/>
            </a:pPr>
            <a:fld id="{00F11FE4-8E33-4FB2-87A2-C9DFC016509D}" type="slidenum">
              <a:rPr lang="ru-RU" altLang="ru-RU" smtClean="0"/>
              <a:pPr>
                <a:defRPr/>
              </a:pPr>
              <a:t>‹#›</a:t>
            </a:fld>
            <a:endParaRPr lang="ru-RU" altLang="ru-RU"/>
          </a:p>
        </p:txBody>
      </p:sp>
    </p:spTree>
    <p:extLst>
      <p:ext uri="{BB962C8B-B14F-4D97-AF65-F5344CB8AC3E}">
        <p14:creationId xmlns:p14="http://schemas.microsoft.com/office/powerpoint/2010/main" val="42575362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4. Стандартный слайд без текста">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664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solidFill>
          <a:srgbClr val="FFFFFF"/>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8164478" y="6572821"/>
            <a:ext cx="71913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rgbClr val="323232"/>
                </a:solidFill>
                <a:latin typeface="Calibri" panose="020F0502020204030204" pitchFamily="34" charset="0"/>
                <a:cs typeface="Arial" charset="0"/>
              </a:defRPr>
            </a:lvl1pPr>
          </a:lstStyle>
          <a:p>
            <a:pPr>
              <a:defRPr/>
            </a:pPr>
            <a:fld id="{00F11FE4-8E33-4FB2-87A2-C9DFC016509D}" type="slidenum">
              <a:rPr lang="ru-RU" altLang="ru-RU" smtClean="0"/>
              <a:pPr>
                <a:defRPr/>
              </a:pPr>
              <a:t>‹#›</a:t>
            </a:fld>
            <a:endParaRPr lang="ru-RU" altLang="ru-RU"/>
          </a:p>
        </p:txBody>
      </p:sp>
      <p:sp>
        <p:nvSpPr>
          <p:cNvPr id="1028" name="Прямоугольник 16"/>
          <p:cNvSpPr>
            <a:spLocks noChangeArrowheads="1"/>
          </p:cNvSpPr>
          <p:nvPr/>
        </p:nvSpPr>
        <p:spPr bwMode="auto">
          <a:xfrm>
            <a:off x="163511" y="6573838"/>
            <a:ext cx="32681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fontAlgn="base">
              <a:spcBef>
                <a:spcPct val="0"/>
              </a:spcBef>
              <a:spcAft>
                <a:spcPct val="0"/>
              </a:spcAft>
              <a:defRPr sz="2400" b="1">
                <a:solidFill>
                  <a:schemeClr val="tx1"/>
                </a:solidFill>
                <a:latin typeface="Arial" charset="0"/>
                <a:cs typeface="Arial" charset="0"/>
              </a:defRPr>
            </a:lvl6pPr>
            <a:lvl7pPr marL="2971800" indent="-228600" fontAlgn="base">
              <a:spcBef>
                <a:spcPct val="0"/>
              </a:spcBef>
              <a:spcAft>
                <a:spcPct val="0"/>
              </a:spcAft>
              <a:defRPr sz="2400" b="1">
                <a:solidFill>
                  <a:schemeClr val="tx1"/>
                </a:solidFill>
                <a:latin typeface="Arial" charset="0"/>
                <a:cs typeface="Arial" charset="0"/>
              </a:defRPr>
            </a:lvl7pPr>
            <a:lvl8pPr marL="3429000" indent="-228600" fontAlgn="base">
              <a:spcBef>
                <a:spcPct val="0"/>
              </a:spcBef>
              <a:spcAft>
                <a:spcPct val="0"/>
              </a:spcAft>
              <a:defRPr sz="2400" b="1">
                <a:solidFill>
                  <a:schemeClr val="tx1"/>
                </a:solidFill>
                <a:latin typeface="Arial" charset="0"/>
                <a:cs typeface="Arial" charset="0"/>
              </a:defRPr>
            </a:lvl8pPr>
            <a:lvl9pPr marL="3886200" indent="-228600" fontAlgn="base">
              <a:spcBef>
                <a:spcPct val="0"/>
              </a:spcBef>
              <a:spcAft>
                <a:spcPct val="0"/>
              </a:spcAft>
              <a:defRPr sz="2400" b="1">
                <a:solidFill>
                  <a:schemeClr val="tx1"/>
                </a:solidFill>
                <a:latin typeface="Arial" charset="0"/>
                <a:cs typeface="Arial" charset="0"/>
              </a:defRPr>
            </a:lvl9pPr>
          </a:lstStyle>
          <a:p>
            <a:pPr>
              <a:spcAft>
                <a:spcPts val="600"/>
              </a:spcAft>
              <a:defRPr/>
            </a:pPr>
            <a:r>
              <a:rPr lang="ru-RU" altLang="ru-RU" sz="900" b="1" dirty="0" smtClean="0">
                <a:solidFill>
                  <a:srgbClr val="B70D18"/>
                </a:solidFill>
                <a:latin typeface="Calibri" panose="020F0502020204030204" pitchFamily="34" charset="0"/>
              </a:rPr>
              <a:t>© ООО «Капитал Лайф Страхование Жизни», 201</a:t>
            </a:r>
            <a:r>
              <a:rPr lang="en-US" altLang="ru-RU" sz="900" b="1" dirty="0" smtClean="0">
                <a:solidFill>
                  <a:srgbClr val="B70D18"/>
                </a:solidFill>
                <a:latin typeface="Calibri" panose="020F0502020204030204" pitchFamily="34" charset="0"/>
              </a:rPr>
              <a:t>9</a:t>
            </a:r>
            <a:endParaRPr lang="ru-RU" altLang="ru-RU" sz="900" b="1" dirty="0" smtClean="0">
              <a:solidFill>
                <a:srgbClr val="B70D18"/>
              </a:solidFill>
              <a:latin typeface="Calibri" panose="020F0502020204030204" pitchFamily="34" charset="0"/>
            </a:endParaRPr>
          </a:p>
        </p:txBody>
      </p:sp>
      <p:sp>
        <p:nvSpPr>
          <p:cNvPr id="9" name="Текст 8"/>
          <p:cNvSpPr>
            <a:spLocks noGrp="1"/>
          </p:cNvSpPr>
          <p:nvPr>
            <p:ph type="body" idx="1"/>
          </p:nvPr>
        </p:nvSpPr>
        <p:spPr>
          <a:xfrm>
            <a:off x="225630" y="1600200"/>
            <a:ext cx="8657985" cy="4693024"/>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p:txBody>
      </p:sp>
      <p:sp>
        <p:nvSpPr>
          <p:cNvPr id="10" name="Заголовок 1"/>
          <p:cNvSpPr txBox="1">
            <a:spLocks/>
          </p:cNvSpPr>
          <p:nvPr/>
        </p:nvSpPr>
        <p:spPr>
          <a:xfrm>
            <a:off x="239491" y="204471"/>
            <a:ext cx="7631185" cy="852095"/>
          </a:xfrm>
          <a:prstGeom prst="rect">
            <a:avLst/>
          </a:prstGeom>
        </p:spPr>
        <p:txBody>
          <a:bodyPr lIns="0" tIns="0" rIns="0" bIns="0" anchor="ctr">
            <a:normAutofit/>
          </a:bodyPr>
          <a:lstStyle>
            <a:lvl1pPr algn="l" rtl="0" eaLnBrk="1" fontAlgn="base" hangingPunct="1">
              <a:spcBef>
                <a:spcPct val="0"/>
              </a:spcBef>
              <a:spcAft>
                <a:spcPct val="0"/>
              </a:spcAft>
              <a:defRPr sz="3200" b="1">
                <a:solidFill>
                  <a:srgbClr val="323232"/>
                </a:solidFill>
                <a:latin typeface="+mj-lt"/>
                <a:ea typeface="Arial" charset="0"/>
                <a:cs typeface="Arial" charset="0"/>
              </a:defRPr>
            </a:lvl1pPr>
            <a:lvl2pPr algn="l" rtl="0" eaLnBrk="1" fontAlgn="base" hangingPunct="1">
              <a:spcBef>
                <a:spcPct val="0"/>
              </a:spcBef>
              <a:spcAft>
                <a:spcPct val="0"/>
              </a:spcAft>
              <a:defRPr sz="2500" b="1">
                <a:solidFill>
                  <a:srgbClr val="666666"/>
                </a:solidFill>
                <a:latin typeface="Arial" charset="0"/>
                <a:ea typeface="Arial" charset="0"/>
                <a:cs typeface="Arial" charset="0"/>
              </a:defRPr>
            </a:lvl2pPr>
            <a:lvl3pPr algn="l" rtl="0" eaLnBrk="1" fontAlgn="base" hangingPunct="1">
              <a:spcBef>
                <a:spcPct val="0"/>
              </a:spcBef>
              <a:spcAft>
                <a:spcPct val="0"/>
              </a:spcAft>
              <a:defRPr sz="2500" b="1">
                <a:solidFill>
                  <a:srgbClr val="666666"/>
                </a:solidFill>
                <a:latin typeface="Arial" charset="0"/>
                <a:ea typeface="Arial" charset="0"/>
                <a:cs typeface="Arial" charset="0"/>
              </a:defRPr>
            </a:lvl3pPr>
            <a:lvl4pPr algn="l" rtl="0" eaLnBrk="1" fontAlgn="base" hangingPunct="1">
              <a:spcBef>
                <a:spcPct val="0"/>
              </a:spcBef>
              <a:spcAft>
                <a:spcPct val="0"/>
              </a:spcAft>
              <a:defRPr sz="2500" b="1">
                <a:solidFill>
                  <a:srgbClr val="666666"/>
                </a:solidFill>
                <a:latin typeface="Arial" charset="0"/>
                <a:ea typeface="Arial" charset="0"/>
                <a:cs typeface="Arial" charset="0"/>
              </a:defRPr>
            </a:lvl4pPr>
            <a:lvl5pPr algn="l" rtl="0" eaLnBrk="1" fontAlgn="base" hangingPunct="1">
              <a:spcBef>
                <a:spcPct val="0"/>
              </a:spcBef>
              <a:spcAft>
                <a:spcPct val="0"/>
              </a:spcAft>
              <a:defRPr sz="2500" b="1">
                <a:solidFill>
                  <a:srgbClr val="666666"/>
                </a:solidFill>
                <a:latin typeface="Arial" charset="0"/>
                <a:ea typeface="Arial" charset="0"/>
                <a:cs typeface="Arial" charset="0"/>
              </a:defRPr>
            </a:lvl5pPr>
            <a:lvl6pPr marL="457200" algn="l" rtl="0" eaLnBrk="1" fontAlgn="base" hangingPunct="1">
              <a:spcBef>
                <a:spcPct val="0"/>
              </a:spcBef>
              <a:spcAft>
                <a:spcPct val="0"/>
              </a:spcAft>
              <a:defRPr sz="2500" b="1">
                <a:solidFill>
                  <a:srgbClr val="666666"/>
                </a:solidFill>
                <a:latin typeface="Arial" charset="0"/>
              </a:defRPr>
            </a:lvl6pPr>
            <a:lvl7pPr marL="914400" algn="l" rtl="0" eaLnBrk="1" fontAlgn="base" hangingPunct="1">
              <a:spcBef>
                <a:spcPct val="0"/>
              </a:spcBef>
              <a:spcAft>
                <a:spcPct val="0"/>
              </a:spcAft>
              <a:defRPr sz="2500" b="1">
                <a:solidFill>
                  <a:srgbClr val="666666"/>
                </a:solidFill>
                <a:latin typeface="Arial" charset="0"/>
              </a:defRPr>
            </a:lvl7pPr>
            <a:lvl8pPr marL="1371600" algn="l" rtl="0" eaLnBrk="1" fontAlgn="base" hangingPunct="1">
              <a:spcBef>
                <a:spcPct val="0"/>
              </a:spcBef>
              <a:spcAft>
                <a:spcPct val="0"/>
              </a:spcAft>
              <a:defRPr sz="2500" b="1">
                <a:solidFill>
                  <a:srgbClr val="666666"/>
                </a:solidFill>
                <a:latin typeface="Arial" charset="0"/>
              </a:defRPr>
            </a:lvl8pPr>
            <a:lvl9pPr marL="1828800" algn="l" rtl="0" eaLnBrk="1" fontAlgn="base" hangingPunct="1">
              <a:spcBef>
                <a:spcPct val="0"/>
              </a:spcBef>
              <a:spcAft>
                <a:spcPct val="0"/>
              </a:spcAft>
              <a:defRPr sz="2500" b="1">
                <a:solidFill>
                  <a:srgbClr val="666666"/>
                </a:solidFill>
                <a:latin typeface="Arial" charset="0"/>
              </a:defRPr>
            </a:lvl9pPr>
          </a:lstStyle>
          <a:p>
            <a:r>
              <a:rPr lang="ru-RU" kern="0" smtClean="0"/>
              <a:t>ОБРАЗЕЦ ЗАГОЛОВКА</a:t>
            </a:r>
            <a:endParaRPr lang="ru-RU" kern="0" dirty="0"/>
          </a:p>
        </p:txBody>
      </p:sp>
      <p:cxnSp>
        <p:nvCxnSpPr>
          <p:cNvPr id="12" name="Прямая соединительная линия 11"/>
          <p:cNvCxnSpPr/>
          <p:nvPr/>
        </p:nvCxnSpPr>
        <p:spPr bwMode="auto">
          <a:xfrm>
            <a:off x="239492" y="1258617"/>
            <a:ext cx="8644124" cy="0"/>
          </a:xfrm>
          <a:prstGeom prst="line">
            <a:avLst/>
          </a:prstGeom>
          <a:solidFill>
            <a:schemeClr val="accent1"/>
          </a:solidFill>
          <a:ln w="19050" cap="flat" cmpd="sng" algn="ctr">
            <a:solidFill>
              <a:srgbClr val="B70D1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Рисунок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163817" y="269629"/>
            <a:ext cx="710005" cy="710005"/>
          </a:xfrm>
          <a:prstGeom prst="rect">
            <a:avLst/>
          </a:prstGeom>
        </p:spPr>
      </p:pic>
    </p:spTree>
  </p:cSld>
  <p:clrMap bg1="lt1" tx1="dk1" bg2="lt2" tx2="dk2" accent1="accent1" accent2="accent2" accent3="accent3" accent4="accent4" accent5="accent5" accent6="accent6" hlink="hlink" folHlink="folHlink"/>
  <p:sldLayoutIdLst>
    <p:sldLayoutId id="2147483986" r:id="rId1"/>
    <p:sldLayoutId id="2147483994" r:id="rId2"/>
    <p:sldLayoutId id="2147484000" r:id="rId3"/>
    <p:sldLayoutId id="2147483985" r:id="rId4"/>
    <p:sldLayoutId id="2147483987" r:id="rId5"/>
    <p:sldLayoutId id="2147484001" r:id="rId6"/>
    <p:sldLayoutId id="2147483993" r:id="rId7"/>
    <p:sldLayoutId id="2147483988" r:id="rId8"/>
    <p:sldLayoutId id="2147484002"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3200" b="1">
          <a:solidFill>
            <a:srgbClr val="323232"/>
          </a:solidFill>
          <a:latin typeface="+mj-lt"/>
          <a:ea typeface="Arial" charset="0"/>
          <a:cs typeface="Arial" charset="0"/>
        </a:defRPr>
      </a:lvl1pPr>
      <a:lvl2pPr algn="l" rtl="0" eaLnBrk="1" fontAlgn="base" hangingPunct="1">
        <a:spcBef>
          <a:spcPct val="0"/>
        </a:spcBef>
        <a:spcAft>
          <a:spcPct val="0"/>
        </a:spcAft>
        <a:defRPr sz="2500" b="1">
          <a:solidFill>
            <a:srgbClr val="666666"/>
          </a:solidFill>
          <a:latin typeface="Arial" charset="0"/>
          <a:ea typeface="Arial" charset="0"/>
          <a:cs typeface="Arial" charset="0"/>
        </a:defRPr>
      </a:lvl2pPr>
      <a:lvl3pPr algn="l" rtl="0" eaLnBrk="1" fontAlgn="base" hangingPunct="1">
        <a:spcBef>
          <a:spcPct val="0"/>
        </a:spcBef>
        <a:spcAft>
          <a:spcPct val="0"/>
        </a:spcAft>
        <a:defRPr sz="2500" b="1">
          <a:solidFill>
            <a:srgbClr val="666666"/>
          </a:solidFill>
          <a:latin typeface="Arial" charset="0"/>
          <a:ea typeface="Arial" charset="0"/>
          <a:cs typeface="Arial" charset="0"/>
        </a:defRPr>
      </a:lvl3pPr>
      <a:lvl4pPr algn="l" rtl="0" eaLnBrk="1" fontAlgn="base" hangingPunct="1">
        <a:spcBef>
          <a:spcPct val="0"/>
        </a:spcBef>
        <a:spcAft>
          <a:spcPct val="0"/>
        </a:spcAft>
        <a:defRPr sz="2500" b="1">
          <a:solidFill>
            <a:srgbClr val="666666"/>
          </a:solidFill>
          <a:latin typeface="Arial" charset="0"/>
          <a:ea typeface="Arial" charset="0"/>
          <a:cs typeface="Arial" charset="0"/>
        </a:defRPr>
      </a:lvl4pPr>
      <a:lvl5pPr algn="l" rtl="0" eaLnBrk="1" fontAlgn="base" hangingPunct="1">
        <a:spcBef>
          <a:spcPct val="0"/>
        </a:spcBef>
        <a:spcAft>
          <a:spcPct val="0"/>
        </a:spcAft>
        <a:defRPr sz="2500" b="1">
          <a:solidFill>
            <a:srgbClr val="666666"/>
          </a:solidFill>
          <a:latin typeface="Arial" charset="0"/>
          <a:ea typeface="Arial" charset="0"/>
          <a:cs typeface="Arial" charset="0"/>
        </a:defRPr>
      </a:lvl5pPr>
      <a:lvl6pPr marL="457200" algn="l" rtl="0" eaLnBrk="1" fontAlgn="base" hangingPunct="1">
        <a:spcBef>
          <a:spcPct val="0"/>
        </a:spcBef>
        <a:spcAft>
          <a:spcPct val="0"/>
        </a:spcAft>
        <a:defRPr sz="2500" b="1">
          <a:solidFill>
            <a:srgbClr val="666666"/>
          </a:solidFill>
          <a:latin typeface="Arial" charset="0"/>
        </a:defRPr>
      </a:lvl6pPr>
      <a:lvl7pPr marL="914400" algn="l" rtl="0" eaLnBrk="1" fontAlgn="base" hangingPunct="1">
        <a:spcBef>
          <a:spcPct val="0"/>
        </a:spcBef>
        <a:spcAft>
          <a:spcPct val="0"/>
        </a:spcAft>
        <a:defRPr sz="2500" b="1">
          <a:solidFill>
            <a:srgbClr val="666666"/>
          </a:solidFill>
          <a:latin typeface="Arial" charset="0"/>
        </a:defRPr>
      </a:lvl7pPr>
      <a:lvl8pPr marL="1371600" algn="l" rtl="0" eaLnBrk="1" fontAlgn="base" hangingPunct="1">
        <a:spcBef>
          <a:spcPct val="0"/>
        </a:spcBef>
        <a:spcAft>
          <a:spcPct val="0"/>
        </a:spcAft>
        <a:defRPr sz="2500" b="1">
          <a:solidFill>
            <a:srgbClr val="666666"/>
          </a:solidFill>
          <a:latin typeface="Arial" charset="0"/>
        </a:defRPr>
      </a:lvl8pPr>
      <a:lvl9pPr marL="1828800" algn="l" rtl="0" eaLnBrk="1" fontAlgn="base" hangingPunct="1">
        <a:spcBef>
          <a:spcPct val="0"/>
        </a:spcBef>
        <a:spcAft>
          <a:spcPct val="0"/>
        </a:spcAft>
        <a:defRPr sz="2500" b="1">
          <a:solidFill>
            <a:srgbClr val="666666"/>
          </a:solidFill>
          <a:latin typeface="Arial" charset="0"/>
        </a:defRPr>
      </a:lvl9pPr>
    </p:titleStyle>
    <p:bodyStyle>
      <a:lvl1pPr marL="342900" indent="-342900" algn="l" rtl="0" eaLnBrk="1" fontAlgn="base" hangingPunct="1">
        <a:spcBef>
          <a:spcPct val="20000"/>
        </a:spcBef>
        <a:spcAft>
          <a:spcPct val="0"/>
        </a:spcAft>
        <a:buClr>
          <a:srgbClr val="B70D18"/>
        </a:buClr>
        <a:buSzPct val="90000"/>
        <a:buFont typeface="Wingdings" panose="05000000000000000000" pitchFamily="2" charset="2"/>
        <a:buChar char="§"/>
        <a:defRPr kumimoji="1" sz="2400">
          <a:solidFill>
            <a:srgbClr val="323232"/>
          </a:solidFill>
          <a:latin typeface="Calibri" panose="020F0502020204030204" pitchFamily="34" charset="0"/>
          <a:ea typeface="Open Sans" panose="020B0606030504020204" pitchFamily="34" charset="0"/>
          <a:cs typeface="Open Sans" panose="020B0606030504020204" pitchFamily="34" charset="0"/>
        </a:defRPr>
      </a:lvl1pPr>
      <a:lvl2pPr marL="742950" indent="-285750" algn="l" rtl="0" eaLnBrk="1" fontAlgn="base" hangingPunct="1">
        <a:spcBef>
          <a:spcPct val="20000"/>
        </a:spcBef>
        <a:spcAft>
          <a:spcPct val="0"/>
        </a:spcAft>
        <a:buClr>
          <a:srgbClr val="B70D18"/>
        </a:buClr>
        <a:buSzPct val="50000"/>
        <a:buFont typeface="Wingdings" panose="05000000000000000000" pitchFamily="2" charset="2"/>
        <a:buChar char="q"/>
        <a:defRPr kumimoji="1" sz="1800">
          <a:solidFill>
            <a:srgbClr val="323232"/>
          </a:solidFill>
          <a:latin typeface="Calibri" panose="020F0502020204030204" pitchFamily="34" charset="0"/>
          <a:ea typeface="Open Sans" panose="020B0606030504020204" pitchFamily="34" charset="0"/>
          <a:cs typeface="Open Sans" panose="020B0606030504020204" pitchFamily="34" charset="0"/>
        </a:defRPr>
      </a:lvl2pPr>
      <a:lvl3pPr marL="1143000" indent="-228600" algn="l" rtl="0" eaLnBrk="1" fontAlgn="base" hangingPunct="1">
        <a:spcBef>
          <a:spcPct val="20000"/>
        </a:spcBef>
        <a:spcAft>
          <a:spcPct val="0"/>
        </a:spcAft>
        <a:buChar char="•"/>
        <a:defRPr kumimoji="1" sz="2400">
          <a:solidFill>
            <a:schemeClr val="tx1"/>
          </a:solidFill>
          <a:latin typeface="+mn-lt"/>
          <a:ea typeface="Arial" charset="0"/>
          <a:cs typeface="Arial" charset="0"/>
        </a:defRPr>
      </a:lvl3pPr>
      <a:lvl4pPr marL="1600200" indent="-228600" algn="l" rtl="0" eaLnBrk="1" fontAlgn="base" hangingPunct="1">
        <a:spcBef>
          <a:spcPct val="20000"/>
        </a:spcBef>
        <a:spcAft>
          <a:spcPct val="0"/>
        </a:spcAft>
        <a:buChar char="–"/>
        <a:defRPr kumimoji="1" sz="2000">
          <a:solidFill>
            <a:schemeClr val="tx1"/>
          </a:solidFill>
          <a:latin typeface="+mn-lt"/>
          <a:ea typeface="Arial" charset="0"/>
          <a:cs typeface="Arial" charset="0"/>
        </a:defRPr>
      </a:lvl4pPr>
      <a:lvl5pPr marL="2057400" indent="-228600" algn="l" rtl="0" eaLnBrk="1" fontAlgn="base" hangingPunct="1">
        <a:spcBef>
          <a:spcPct val="20000"/>
        </a:spcBef>
        <a:spcAft>
          <a:spcPct val="0"/>
        </a:spcAft>
        <a:buChar char="»"/>
        <a:defRPr kumimoji="1" sz="2000">
          <a:solidFill>
            <a:schemeClr val="tx1"/>
          </a:solidFill>
          <a:latin typeface="+mn-lt"/>
          <a:ea typeface="Arial" charset="0"/>
          <a:cs typeface="Arial"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330462" cy="6858000"/>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17548" y="406409"/>
            <a:ext cx="2675585" cy="2677656"/>
          </a:xfrm>
          <a:prstGeom prst="rect">
            <a:avLst/>
          </a:prstGeom>
          <a:noFill/>
        </p:spPr>
        <p:txBody>
          <a:bodyPr wrap="none" rtlCol="0">
            <a:spAutoFit/>
          </a:bodyPr>
          <a:lstStyle/>
          <a:p>
            <a:pPr>
              <a:lnSpc>
                <a:spcPct val="150000"/>
              </a:lnSpc>
            </a:pPr>
            <a:r>
              <a:rPr lang="ru-RU" sz="2800" b="0" dirty="0" smtClean="0">
                <a:solidFill>
                  <a:srgbClr val="B70D18"/>
                </a:solidFill>
                <a:latin typeface="+mj-lt"/>
              </a:rPr>
              <a:t>НАШИ </a:t>
            </a:r>
          </a:p>
          <a:p>
            <a:pPr>
              <a:lnSpc>
                <a:spcPct val="150000"/>
              </a:lnSpc>
            </a:pPr>
            <a:r>
              <a:rPr lang="ru-RU" sz="2800" b="0" dirty="0" smtClean="0">
                <a:latin typeface="+mj-lt"/>
              </a:rPr>
              <a:t>ВОЗМОЖНОСТИ</a:t>
            </a:r>
          </a:p>
          <a:p>
            <a:pPr>
              <a:lnSpc>
                <a:spcPct val="150000"/>
              </a:lnSpc>
            </a:pPr>
            <a:r>
              <a:rPr lang="ru-RU" sz="2800" b="0" dirty="0" smtClean="0">
                <a:latin typeface="+mj-lt"/>
              </a:rPr>
              <a:t>ДЛЯ </a:t>
            </a:r>
            <a:r>
              <a:rPr lang="ru-RU" sz="2800" b="0" dirty="0" smtClean="0">
                <a:solidFill>
                  <a:srgbClr val="B70D18"/>
                </a:solidFill>
                <a:latin typeface="+mj-lt"/>
              </a:rPr>
              <a:t>ВАШЕГО</a:t>
            </a:r>
          </a:p>
          <a:p>
            <a:pPr>
              <a:lnSpc>
                <a:spcPct val="150000"/>
              </a:lnSpc>
            </a:pPr>
            <a:r>
              <a:rPr lang="ru-RU" sz="2800" b="0" dirty="0" smtClean="0">
                <a:latin typeface="+mj-lt"/>
              </a:rPr>
              <a:t>ПРОФСОЮЗА</a:t>
            </a:r>
            <a:endParaRPr lang="ru-RU" sz="2800" b="0" dirty="0">
              <a:latin typeface="+mj-lt"/>
            </a:endParaRPr>
          </a:p>
        </p:txBody>
      </p:sp>
      <p:sp>
        <p:nvSpPr>
          <p:cNvPr id="7" name="TextBox 6"/>
          <p:cNvSpPr txBox="1"/>
          <p:nvPr/>
        </p:nvSpPr>
        <p:spPr>
          <a:xfrm>
            <a:off x="8103013" y="6354127"/>
            <a:ext cx="882678" cy="369332"/>
          </a:xfrm>
          <a:prstGeom prst="rect">
            <a:avLst/>
          </a:prstGeom>
          <a:noFill/>
        </p:spPr>
        <p:txBody>
          <a:bodyPr wrap="none" rtlCol="0">
            <a:spAutoFit/>
          </a:bodyPr>
          <a:lstStyle/>
          <a:p>
            <a:pPr algn="r"/>
            <a:r>
              <a:rPr lang="ru-RU" b="0" dirty="0" smtClean="0">
                <a:latin typeface="DIN Pro Light" panose="020B0604020202020204" charset="0"/>
                <a:cs typeface="DIN Pro Light" panose="020B0604020202020204" charset="0"/>
              </a:rPr>
              <a:t>2020 г.</a:t>
            </a:r>
            <a:endParaRPr lang="ru-RU" b="0" dirty="0">
              <a:latin typeface="DIN Pro Light" panose="020B0604020202020204" charset="0"/>
              <a:cs typeface="DIN Pro Light" panose="020B0604020202020204" charset="0"/>
            </a:endParaRPr>
          </a:p>
        </p:txBody>
      </p:sp>
    </p:spTree>
    <p:extLst>
      <p:ext uri="{BB962C8B-B14F-4D97-AF65-F5344CB8AC3E}">
        <p14:creationId xmlns:p14="http://schemas.microsoft.com/office/powerpoint/2010/main" val="3563827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id="{40954D4B-F25F-4F7D-966F-8A23077BAD1C}"/>
              </a:ext>
            </a:extLst>
          </p:cNvPr>
          <p:cNvSpPr/>
          <p:nvPr/>
        </p:nvSpPr>
        <p:spPr bwMode="auto">
          <a:xfrm>
            <a:off x="0" y="0"/>
            <a:ext cx="3317631" cy="6858000"/>
          </a:xfrm>
          <a:prstGeom prst="rect">
            <a:avLst/>
          </a:prstGeom>
          <a:solidFill>
            <a:schemeClr val="bg1">
              <a:lumMod val="9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endParaRPr lang="ru-RU" sz="1600" b="0" dirty="0">
              <a:latin typeface="+mj-lt"/>
            </a:endParaRPr>
          </a:p>
        </p:txBody>
      </p:sp>
      <p:sp>
        <p:nvSpPr>
          <p:cNvPr id="2" name="Заголовок 1"/>
          <p:cNvSpPr txBox="1">
            <a:spLocks/>
          </p:cNvSpPr>
          <p:nvPr/>
        </p:nvSpPr>
        <p:spPr>
          <a:xfrm>
            <a:off x="140677" y="474037"/>
            <a:ext cx="3522085" cy="2586663"/>
          </a:xfrm>
          <a:prstGeom prst="rect">
            <a:avLst/>
          </a:prstGeom>
        </p:spPr>
        <p:txBody>
          <a:bodyPr>
            <a:noAutofit/>
          </a:bodyPr>
          <a:lstStyle>
            <a:lvl1pPr algn="l" rtl="0" eaLnBrk="1" fontAlgn="base" hangingPunct="1">
              <a:spcBef>
                <a:spcPct val="0"/>
              </a:spcBef>
              <a:spcAft>
                <a:spcPct val="0"/>
              </a:spcAft>
              <a:defRPr sz="3200" b="1">
                <a:solidFill>
                  <a:srgbClr val="323232"/>
                </a:solidFill>
                <a:latin typeface="+mj-lt"/>
                <a:ea typeface="Arial" charset="0"/>
                <a:cs typeface="Arial" charset="0"/>
              </a:defRPr>
            </a:lvl1pPr>
            <a:lvl2pPr algn="l" rtl="0" eaLnBrk="1" fontAlgn="base" hangingPunct="1">
              <a:spcBef>
                <a:spcPct val="0"/>
              </a:spcBef>
              <a:spcAft>
                <a:spcPct val="0"/>
              </a:spcAft>
              <a:defRPr sz="2500" b="1">
                <a:solidFill>
                  <a:srgbClr val="666666"/>
                </a:solidFill>
                <a:latin typeface="Arial" charset="0"/>
                <a:ea typeface="Arial" charset="0"/>
                <a:cs typeface="Arial" charset="0"/>
              </a:defRPr>
            </a:lvl2pPr>
            <a:lvl3pPr algn="l" rtl="0" eaLnBrk="1" fontAlgn="base" hangingPunct="1">
              <a:spcBef>
                <a:spcPct val="0"/>
              </a:spcBef>
              <a:spcAft>
                <a:spcPct val="0"/>
              </a:spcAft>
              <a:defRPr sz="2500" b="1">
                <a:solidFill>
                  <a:srgbClr val="666666"/>
                </a:solidFill>
                <a:latin typeface="Arial" charset="0"/>
                <a:ea typeface="Arial" charset="0"/>
                <a:cs typeface="Arial" charset="0"/>
              </a:defRPr>
            </a:lvl3pPr>
            <a:lvl4pPr algn="l" rtl="0" eaLnBrk="1" fontAlgn="base" hangingPunct="1">
              <a:spcBef>
                <a:spcPct val="0"/>
              </a:spcBef>
              <a:spcAft>
                <a:spcPct val="0"/>
              </a:spcAft>
              <a:defRPr sz="2500" b="1">
                <a:solidFill>
                  <a:srgbClr val="666666"/>
                </a:solidFill>
                <a:latin typeface="Arial" charset="0"/>
                <a:ea typeface="Arial" charset="0"/>
                <a:cs typeface="Arial" charset="0"/>
              </a:defRPr>
            </a:lvl4pPr>
            <a:lvl5pPr algn="l" rtl="0" eaLnBrk="1" fontAlgn="base" hangingPunct="1">
              <a:spcBef>
                <a:spcPct val="0"/>
              </a:spcBef>
              <a:spcAft>
                <a:spcPct val="0"/>
              </a:spcAft>
              <a:defRPr sz="2500" b="1">
                <a:solidFill>
                  <a:srgbClr val="666666"/>
                </a:solidFill>
                <a:latin typeface="Arial" charset="0"/>
                <a:ea typeface="Arial" charset="0"/>
                <a:cs typeface="Arial" charset="0"/>
              </a:defRPr>
            </a:lvl5pPr>
            <a:lvl6pPr marL="457200" algn="l" rtl="0" eaLnBrk="1" fontAlgn="base" hangingPunct="1">
              <a:spcBef>
                <a:spcPct val="0"/>
              </a:spcBef>
              <a:spcAft>
                <a:spcPct val="0"/>
              </a:spcAft>
              <a:defRPr sz="2500" b="1">
                <a:solidFill>
                  <a:srgbClr val="666666"/>
                </a:solidFill>
                <a:latin typeface="Arial" charset="0"/>
              </a:defRPr>
            </a:lvl6pPr>
            <a:lvl7pPr marL="914400" algn="l" rtl="0" eaLnBrk="1" fontAlgn="base" hangingPunct="1">
              <a:spcBef>
                <a:spcPct val="0"/>
              </a:spcBef>
              <a:spcAft>
                <a:spcPct val="0"/>
              </a:spcAft>
              <a:defRPr sz="2500" b="1">
                <a:solidFill>
                  <a:srgbClr val="666666"/>
                </a:solidFill>
                <a:latin typeface="Arial" charset="0"/>
              </a:defRPr>
            </a:lvl7pPr>
            <a:lvl8pPr marL="1371600" algn="l" rtl="0" eaLnBrk="1" fontAlgn="base" hangingPunct="1">
              <a:spcBef>
                <a:spcPct val="0"/>
              </a:spcBef>
              <a:spcAft>
                <a:spcPct val="0"/>
              </a:spcAft>
              <a:defRPr sz="2500" b="1">
                <a:solidFill>
                  <a:srgbClr val="666666"/>
                </a:solidFill>
                <a:latin typeface="Arial" charset="0"/>
              </a:defRPr>
            </a:lvl8pPr>
            <a:lvl9pPr marL="1828800" algn="l" rtl="0" eaLnBrk="1" fontAlgn="base" hangingPunct="1">
              <a:spcBef>
                <a:spcPct val="0"/>
              </a:spcBef>
              <a:spcAft>
                <a:spcPct val="0"/>
              </a:spcAft>
              <a:defRPr sz="2500" b="1">
                <a:solidFill>
                  <a:srgbClr val="666666"/>
                </a:solidFill>
                <a:latin typeface="Arial" charset="0"/>
              </a:defRPr>
            </a:lvl9pPr>
          </a:lstStyle>
          <a:p>
            <a:pPr>
              <a:spcAft>
                <a:spcPts val="600"/>
              </a:spcAft>
              <a:defRPr sz="4800">
                <a:solidFill>
                  <a:srgbClr val="333333"/>
                </a:solidFill>
                <a:latin typeface="Open Sans"/>
                <a:ea typeface="Open Sans"/>
                <a:cs typeface="Open Sans"/>
                <a:sym typeface="Open Sans"/>
              </a:defRPr>
            </a:pPr>
            <a:r>
              <a:rPr lang="ru-RU" sz="2400" b="0" kern="0" dirty="0" smtClean="0">
                <a:solidFill>
                  <a:srgbClr val="B70D18"/>
                </a:solidFill>
                <a:latin typeface="+mn-lt"/>
                <a:ea typeface="Open Sans"/>
                <a:cs typeface="Open Sans"/>
                <a:sym typeface="Open Sans"/>
              </a:rPr>
              <a:t>КАПИТАЛ LIFE </a:t>
            </a:r>
            <a:r>
              <a:rPr lang="ru-RU" sz="2400" b="0" kern="0" dirty="0" smtClean="0">
                <a:solidFill>
                  <a:srgbClr val="333333"/>
                </a:solidFill>
                <a:latin typeface="+mn-lt"/>
                <a:ea typeface="Open Sans"/>
                <a:cs typeface="Open Sans"/>
                <a:sym typeface="Open Sans"/>
              </a:rPr>
              <a:t> </a:t>
            </a:r>
          </a:p>
          <a:p>
            <a:pPr>
              <a:defRPr sz="4800">
                <a:solidFill>
                  <a:srgbClr val="333333"/>
                </a:solidFill>
                <a:latin typeface="Open Sans"/>
                <a:ea typeface="Open Sans"/>
                <a:cs typeface="Open Sans"/>
                <a:sym typeface="Open Sans"/>
              </a:defRPr>
            </a:pPr>
            <a:r>
              <a:rPr lang="ru-RU" sz="1800" b="0" kern="0" dirty="0" smtClean="0">
                <a:solidFill>
                  <a:srgbClr val="333333"/>
                </a:solidFill>
                <a:latin typeface="+mn-lt"/>
                <a:ea typeface="Open Sans"/>
                <a:cs typeface="Open Sans"/>
                <a:sym typeface="Open Sans"/>
              </a:rPr>
              <a:t>15 лет лидерства</a:t>
            </a:r>
            <a:br>
              <a:rPr lang="ru-RU" sz="1800" b="0" kern="0" dirty="0" smtClean="0">
                <a:solidFill>
                  <a:srgbClr val="333333"/>
                </a:solidFill>
                <a:latin typeface="+mn-lt"/>
                <a:ea typeface="Open Sans"/>
                <a:cs typeface="Open Sans"/>
                <a:sym typeface="Open Sans"/>
              </a:rPr>
            </a:br>
            <a:r>
              <a:rPr lang="ru-RU" sz="1800" b="0" kern="0" dirty="0" smtClean="0">
                <a:solidFill>
                  <a:srgbClr val="333333"/>
                </a:solidFill>
                <a:latin typeface="+mn-lt"/>
                <a:ea typeface="Open Sans"/>
                <a:cs typeface="Open Sans"/>
                <a:sym typeface="Open Sans"/>
              </a:rPr>
              <a:t>на рынке страхования жизни </a:t>
            </a:r>
          </a:p>
          <a:p>
            <a:pPr>
              <a:defRPr sz="4800">
                <a:solidFill>
                  <a:srgbClr val="333333"/>
                </a:solidFill>
                <a:latin typeface="Open Sans"/>
                <a:ea typeface="Open Sans"/>
                <a:cs typeface="Open Sans"/>
                <a:sym typeface="Open Sans"/>
              </a:defRPr>
            </a:pPr>
            <a:endParaRPr lang="ru-RU" sz="2000" b="0" kern="0" dirty="0">
              <a:solidFill>
                <a:srgbClr val="333333"/>
              </a:solidFill>
              <a:latin typeface="+mn-lt"/>
              <a:ea typeface="Open Sans"/>
              <a:cs typeface="Open Sans"/>
              <a:sym typeface="Open Sans"/>
            </a:endParaRPr>
          </a:p>
          <a:p>
            <a:pPr marL="342900" indent="-342900">
              <a:spcAft>
                <a:spcPts val="600"/>
              </a:spcAft>
              <a:buFont typeface="DIN Pro Regular" panose="020B0504020101020102" charset="0"/>
              <a:buChar char="·"/>
              <a:defRPr sz="4800">
                <a:solidFill>
                  <a:srgbClr val="333333"/>
                </a:solidFill>
                <a:latin typeface="Open Sans"/>
                <a:ea typeface="Open Sans"/>
                <a:cs typeface="Open Sans"/>
                <a:sym typeface="Open Sans"/>
              </a:defRPr>
            </a:pPr>
            <a:r>
              <a:rPr lang="ru-RU" sz="1800" b="0" kern="0" dirty="0">
                <a:solidFill>
                  <a:srgbClr val="333333"/>
                </a:solidFill>
                <a:latin typeface="+mn-lt"/>
                <a:ea typeface="Open Sans"/>
                <a:cs typeface="Open Sans"/>
                <a:sym typeface="Open Sans"/>
              </a:rPr>
              <a:t>Более 5 млн. клиентов – физических лиц</a:t>
            </a:r>
          </a:p>
          <a:p>
            <a:pPr marL="342900" indent="-342900">
              <a:spcAft>
                <a:spcPts val="600"/>
              </a:spcAft>
              <a:buFont typeface="DIN Pro Regular" panose="020B0504020101020102" charset="0"/>
              <a:buChar char="·"/>
              <a:defRPr sz="4800">
                <a:solidFill>
                  <a:srgbClr val="333333"/>
                </a:solidFill>
                <a:latin typeface="Open Sans"/>
                <a:ea typeface="Open Sans"/>
                <a:cs typeface="Open Sans"/>
                <a:sym typeface="Open Sans"/>
              </a:defRPr>
            </a:pPr>
            <a:r>
              <a:rPr lang="ru-RU" sz="1800" b="0" kern="0" dirty="0">
                <a:solidFill>
                  <a:srgbClr val="333333"/>
                </a:solidFill>
                <a:latin typeface="+mn-lt"/>
                <a:ea typeface="Open Sans"/>
                <a:cs typeface="Open Sans"/>
                <a:sym typeface="Open Sans"/>
              </a:rPr>
              <a:t>И более 6000 </a:t>
            </a:r>
            <a:r>
              <a:rPr lang="ru-RU" sz="1800" b="0" kern="0" dirty="0" smtClean="0">
                <a:solidFill>
                  <a:srgbClr val="333333"/>
                </a:solidFill>
                <a:latin typeface="+mn-lt"/>
                <a:ea typeface="Open Sans"/>
                <a:cs typeface="Open Sans"/>
                <a:sym typeface="Open Sans"/>
              </a:rPr>
              <a:t>организаций</a:t>
            </a:r>
          </a:p>
          <a:p>
            <a:pPr marL="342900" indent="-342900">
              <a:spcAft>
                <a:spcPts val="600"/>
              </a:spcAft>
              <a:buFont typeface="DIN Pro Regular" panose="020B0504020101020102" charset="0"/>
              <a:buChar char="·"/>
              <a:defRPr sz="4800">
                <a:solidFill>
                  <a:srgbClr val="333333"/>
                </a:solidFill>
                <a:latin typeface="Open Sans"/>
                <a:ea typeface="Open Sans"/>
                <a:cs typeface="Open Sans"/>
                <a:sym typeface="Open Sans"/>
              </a:defRPr>
            </a:pPr>
            <a:r>
              <a:rPr lang="ru-RU" sz="1800" b="0" kern="0" dirty="0" smtClean="0">
                <a:solidFill>
                  <a:srgbClr val="333333"/>
                </a:solidFill>
                <a:latin typeface="+mn-lt"/>
                <a:ea typeface="Open Sans"/>
                <a:cs typeface="Open Sans"/>
                <a:sym typeface="Open Sans"/>
              </a:rPr>
              <a:t>1 место по выплатам</a:t>
            </a:r>
            <a:endParaRPr lang="ru-RU" sz="1800" b="0" kern="0" dirty="0">
              <a:solidFill>
                <a:srgbClr val="333333"/>
              </a:solidFill>
              <a:latin typeface="+mn-lt"/>
              <a:ea typeface="Open Sans"/>
              <a:cs typeface="Open Sans"/>
              <a:sym typeface="Open Sans"/>
            </a:endParaRPr>
          </a:p>
          <a:p>
            <a:pPr>
              <a:defRPr sz="4800">
                <a:solidFill>
                  <a:srgbClr val="333333"/>
                </a:solidFill>
                <a:latin typeface="Open Sans"/>
                <a:ea typeface="Open Sans"/>
                <a:cs typeface="Open Sans"/>
                <a:sym typeface="Open Sans"/>
              </a:defRPr>
            </a:pPr>
            <a:endParaRPr lang="ru-RU" sz="2000" b="0" kern="0" dirty="0">
              <a:solidFill>
                <a:srgbClr val="333333"/>
              </a:solidFill>
              <a:latin typeface="+mn-lt"/>
              <a:ea typeface="Open Sans"/>
              <a:cs typeface="Open Sans"/>
              <a:sym typeface="Open Sans"/>
            </a:endParaRPr>
          </a:p>
        </p:txBody>
      </p:sp>
      <p:pic>
        <p:nvPicPr>
          <p:cNvPr id="12"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6977" t="17107" r="5510" b="19240"/>
          <a:stretch/>
        </p:blipFill>
        <p:spPr bwMode="auto">
          <a:xfrm>
            <a:off x="140677" y="4287861"/>
            <a:ext cx="2368062" cy="840312"/>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140677" y="5229137"/>
            <a:ext cx="3059723" cy="1200329"/>
          </a:xfrm>
          <a:prstGeom prst="rect">
            <a:avLst/>
          </a:prstGeom>
        </p:spPr>
        <p:txBody>
          <a:bodyPr wrap="square">
            <a:spAutoFit/>
          </a:bodyPr>
          <a:lstStyle/>
          <a:p>
            <a:r>
              <a:rPr lang="ru-RU" b="0" kern="0" dirty="0">
                <a:solidFill>
                  <a:srgbClr val="333333"/>
                </a:solidFill>
                <a:latin typeface="+mn-lt"/>
                <a:ea typeface="Open Sans"/>
                <a:cs typeface="Open Sans"/>
              </a:rPr>
              <a:t>Компания </a:t>
            </a:r>
            <a:r>
              <a:rPr lang="ru-RU" b="0" kern="0" dirty="0">
                <a:solidFill>
                  <a:srgbClr val="C00000"/>
                </a:solidFill>
                <a:latin typeface="+mn-lt"/>
                <a:ea typeface="Open Sans"/>
                <a:cs typeface="Open Sans"/>
                <a:sym typeface="Open Sans"/>
              </a:rPr>
              <a:t>КАПИТАЛ LIFE </a:t>
            </a:r>
            <a:r>
              <a:rPr lang="ru-RU" b="0" kern="0" dirty="0">
                <a:solidFill>
                  <a:srgbClr val="333333"/>
                </a:solidFill>
                <a:latin typeface="+mn-lt"/>
                <a:ea typeface="Open Sans"/>
                <a:cs typeface="Open Sans"/>
              </a:rPr>
              <a:t>включена Банком России в список системно значимых страховых </a:t>
            </a:r>
            <a:r>
              <a:rPr lang="ru-RU" b="0" kern="0" dirty="0" smtClean="0">
                <a:solidFill>
                  <a:srgbClr val="333333"/>
                </a:solidFill>
                <a:latin typeface="+mn-lt"/>
                <a:ea typeface="Open Sans"/>
                <a:cs typeface="Open Sans"/>
              </a:rPr>
              <a:t>организаций</a:t>
            </a:r>
          </a:p>
        </p:txBody>
      </p:sp>
      <p:sp>
        <p:nvSpPr>
          <p:cNvPr id="10" name="Скругленный прямоугольник 9"/>
          <p:cNvSpPr/>
          <p:nvPr/>
        </p:nvSpPr>
        <p:spPr bwMode="auto">
          <a:xfrm>
            <a:off x="3662763" y="356322"/>
            <a:ext cx="5191110" cy="1824224"/>
          </a:xfrm>
          <a:prstGeom prst="roundRect">
            <a:avLst>
              <a:gd name="adj" fmla="val 7942"/>
            </a:avLst>
          </a:prstGeom>
          <a:pattFill prst="ltDnDiag">
            <a:fgClr>
              <a:schemeClr val="bg1">
                <a:lumMod val="95000"/>
              </a:schemeClr>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mj-lt"/>
            </a:endParaRPr>
          </a:p>
        </p:txBody>
      </p:sp>
      <p:sp>
        <p:nvSpPr>
          <p:cNvPr id="13" name="TextBox 12"/>
          <p:cNvSpPr txBox="1"/>
          <p:nvPr/>
        </p:nvSpPr>
        <p:spPr>
          <a:xfrm>
            <a:off x="6043170" y="652937"/>
            <a:ext cx="2208342" cy="8994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0446" tIns="20446" rIns="20446" bIns="20446" numCol="1" spcCol="14166" rtlCol="0" anchor="ctr">
            <a:noAutofit/>
          </a:bodyPr>
          <a:lstStyle/>
          <a:p>
            <a:pPr algn="ctr"/>
            <a:r>
              <a:rPr lang="ru-RU" b="0" dirty="0" smtClean="0">
                <a:solidFill>
                  <a:schemeClr val="tx1">
                    <a:lumMod val="50000"/>
                  </a:schemeClr>
                </a:solidFill>
                <a:latin typeface="+mj-lt"/>
                <a:ea typeface="Open Sans"/>
                <a:cs typeface="Open Sans"/>
              </a:rPr>
              <a:t>«ФИНАНСОВАЯ ЭЛИТА РОССИИ»</a:t>
            </a:r>
          </a:p>
        </p:txBody>
      </p:sp>
      <p:pic>
        <p:nvPicPr>
          <p:cNvPr id="15" name="Рисунок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2960" y="806068"/>
            <a:ext cx="853601" cy="924732"/>
          </a:xfrm>
          <a:prstGeom prst="rect">
            <a:avLst/>
          </a:prstGeom>
        </p:spPr>
      </p:pic>
      <p:sp>
        <p:nvSpPr>
          <p:cNvPr id="16" name="TextBox 15"/>
          <p:cNvSpPr txBox="1"/>
          <p:nvPr/>
        </p:nvSpPr>
        <p:spPr>
          <a:xfrm>
            <a:off x="5551201" y="1157812"/>
            <a:ext cx="3192283" cy="13207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0446" tIns="20446" rIns="20446" bIns="20446" numCol="1" spcCol="14166" rtlCol="0" anchor="ctr">
            <a:noAutofit/>
          </a:bodyPr>
          <a:lstStyle/>
          <a:p>
            <a:pPr algn="ctr"/>
            <a:r>
              <a:rPr lang="ru-RU" sz="1600" b="0" dirty="0" smtClean="0">
                <a:solidFill>
                  <a:schemeClr val="tx1">
                    <a:lumMod val="75000"/>
                    <a:lumOff val="25000"/>
                  </a:schemeClr>
                </a:solidFill>
                <a:latin typeface="+mj-lt"/>
                <a:ea typeface="Open Sans"/>
                <a:cs typeface="Open Sans"/>
              </a:rPr>
              <a:t>КАТЕГОРИЯ «НАДЕЖНОСТЬ»</a:t>
            </a:r>
            <a:endParaRPr lang="ru-RU" sz="1600" b="0" cap="all" dirty="0">
              <a:solidFill>
                <a:schemeClr val="tx1">
                  <a:lumMod val="75000"/>
                  <a:lumOff val="25000"/>
                </a:schemeClr>
              </a:solidFill>
              <a:latin typeface="+mj-lt"/>
              <a:ea typeface="Open Sans"/>
              <a:cs typeface="Open Sans"/>
            </a:endParaRPr>
          </a:p>
        </p:txBody>
      </p:sp>
      <p:sp>
        <p:nvSpPr>
          <p:cNvPr id="17" name="TextBox 16"/>
          <p:cNvSpPr txBox="1"/>
          <p:nvPr/>
        </p:nvSpPr>
        <p:spPr>
          <a:xfrm>
            <a:off x="6043170" y="470282"/>
            <a:ext cx="2208342" cy="4122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0446" tIns="20446" rIns="20446" bIns="20446" numCol="1" spcCol="14166" rtlCol="0" anchor="ctr">
            <a:noAutofit/>
          </a:bodyPr>
          <a:lstStyle/>
          <a:p>
            <a:pPr algn="ctr"/>
            <a:r>
              <a:rPr lang="ru-RU" sz="1050" b="0" dirty="0" smtClean="0">
                <a:solidFill>
                  <a:schemeClr val="tx1">
                    <a:lumMod val="75000"/>
                    <a:lumOff val="25000"/>
                  </a:schemeClr>
                </a:solidFill>
                <a:latin typeface="+mj-lt"/>
                <a:ea typeface="Open Sans"/>
                <a:cs typeface="Open Sans"/>
              </a:rPr>
              <a:t>ПРЕМИЯ</a:t>
            </a:r>
            <a:endParaRPr lang="ru-RU" sz="1050" b="0" cap="all" dirty="0">
              <a:solidFill>
                <a:schemeClr val="tx1">
                  <a:lumMod val="75000"/>
                  <a:lumOff val="25000"/>
                </a:schemeClr>
              </a:solidFill>
              <a:latin typeface="+mj-lt"/>
              <a:ea typeface="Open Sans"/>
              <a:cs typeface="Open Sans"/>
            </a:endParaRPr>
          </a:p>
        </p:txBody>
      </p:sp>
      <p:sp>
        <p:nvSpPr>
          <p:cNvPr id="19" name="Скругленный прямоугольник 18"/>
          <p:cNvSpPr/>
          <p:nvPr/>
        </p:nvSpPr>
        <p:spPr bwMode="auto">
          <a:xfrm>
            <a:off x="3662763" y="2577802"/>
            <a:ext cx="5191110" cy="1824224"/>
          </a:xfrm>
          <a:prstGeom prst="roundRect">
            <a:avLst>
              <a:gd name="adj" fmla="val 7942"/>
            </a:avLst>
          </a:prstGeom>
          <a:pattFill prst="ltDnDiag">
            <a:fgClr>
              <a:schemeClr val="bg1">
                <a:lumMod val="95000"/>
              </a:schemeClr>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mj-lt"/>
            </a:endParaRPr>
          </a:p>
        </p:txBody>
      </p:sp>
      <p:pic>
        <p:nvPicPr>
          <p:cNvPr id="20" name="Рисунок 19"/>
          <p:cNvPicPr>
            <a:picLocks noChangeAspect="1"/>
          </p:cNvPicPr>
          <p:nvPr/>
        </p:nvPicPr>
        <p:blipFill rotWithShape="1">
          <a:blip r:embed="rId4" cstate="print">
            <a:extLst>
              <a:ext uri="{28A0092B-C50C-407E-A947-70E740481C1C}">
                <a14:useLocalDpi xmlns:a14="http://schemas.microsoft.com/office/drawing/2010/main" val="0"/>
              </a:ext>
            </a:extLst>
          </a:blip>
          <a:srcRect r="67933"/>
          <a:stretch/>
        </p:blipFill>
        <p:spPr>
          <a:xfrm>
            <a:off x="4248505" y="2972803"/>
            <a:ext cx="682512" cy="1034222"/>
          </a:xfrm>
          <a:prstGeom prst="rect">
            <a:avLst/>
          </a:prstGeom>
          <a:noFill/>
          <a:ln w="12700" cap="flat">
            <a:noFill/>
            <a:miter lim="400000"/>
          </a:ln>
          <a:effectLst/>
          <a:sp3d/>
        </p:spPr>
      </p:pic>
      <p:sp>
        <p:nvSpPr>
          <p:cNvPr id="21" name="TextBox 20"/>
          <p:cNvSpPr txBox="1"/>
          <p:nvPr/>
        </p:nvSpPr>
        <p:spPr>
          <a:xfrm>
            <a:off x="6043170" y="2933537"/>
            <a:ext cx="2208342" cy="8994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0446" tIns="20446" rIns="20446" bIns="20446" numCol="1" spcCol="14166" rtlCol="0" anchor="ctr">
            <a:noAutofit/>
          </a:bodyPr>
          <a:lstStyle/>
          <a:p>
            <a:pPr algn="ctr"/>
            <a:r>
              <a:rPr lang="ru-RU" b="0" dirty="0" smtClean="0">
                <a:solidFill>
                  <a:schemeClr val="tx1">
                    <a:lumMod val="50000"/>
                  </a:schemeClr>
                </a:solidFill>
                <a:latin typeface="+mj-lt"/>
                <a:ea typeface="Open Sans"/>
                <a:cs typeface="Open Sans"/>
              </a:rPr>
              <a:t>«ФИНАНСОВЫЙ ОЛИМП»</a:t>
            </a:r>
          </a:p>
        </p:txBody>
      </p:sp>
      <p:sp>
        <p:nvSpPr>
          <p:cNvPr id="22" name="TextBox 21"/>
          <p:cNvSpPr txBox="1"/>
          <p:nvPr/>
        </p:nvSpPr>
        <p:spPr>
          <a:xfrm>
            <a:off x="6043170" y="2750882"/>
            <a:ext cx="2208342" cy="4122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0446" tIns="20446" rIns="20446" bIns="20446" numCol="1" spcCol="14166" rtlCol="0" anchor="ctr">
            <a:noAutofit/>
          </a:bodyPr>
          <a:lstStyle/>
          <a:p>
            <a:pPr algn="ctr"/>
            <a:r>
              <a:rPr lang="ru-RU" sz="1050" b="0" dirty="0" smtClean="0">
                <a:solidFill>
                  <a:schemeClr val="tx1">
                    <a:lumMod val="75000"/>
                    <a:lumOff val="25000"/>
                  </a:schemeClr>
                </a:solidFill>
                <a:latin typeface="+mj-lt"/>
                <a:ea typeface="Open Sans"/>
                <a:cs typeface="Open Sans"/>
              </a:rPr>
              <a:t>ПРЕМИЯ</a:t>
            </a:r>
            <a:endParaRPr lang="ru-RU" sz="1050" b="0" cap="all" dirty="0">
              <a:solidFill>
                <a:schemeClr val="tx1">
                  <a:lumMod val="75000"/>
                  <a:lumOff val="25000"/>
                </a:schemeClr>
              </a:solidFill>
              <a:latin typeface="+mj-lt"/>
              <a:ea typeface="Open Sans"/>
              <a:cs typeface="Open Sans"/>
            </a:endParaRPr>
          </a:p>
        </p:txBody>
      </p:sp>
      <p:sp>
        <p:nvSpPr>
          <p:cNvPr id="23" name="TextBox 22"/>
          <p:cNvSpPr txBox="1"/>
          <p:nvPr/>
        </p:nvSpPr>
        <p:spPr>
          <a:xfrm>
            <a:off x="5556611" y="3370813"/>
            <a:ext cx="3181463" cy="13207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0446" tIns="20446" rIns="20446" bIns="20446" numCol="1" spcCol="14166" rtlCol="0" anchor="ctr">
            <a:noAutofit/>
          </a:bodyPr>
          <a:lstStyle/>
          <a:p>
            <a:pPr algn="ctr"/>
            <a:r>
              <a:rPr lang="ru-RU" sz="1600" b="0" dirty="0" smtClean="0">
                <a:solidFill>
                  <a:schemeClr val="tx1">
                    <a:lumMod val="75000"/>
                    <a:lumOff val="25000"/>
                  </a:schemeClr>
                </a:solidFill>
                <a:latin typeface="+mj-lt"/>
                <a:ea typeface="Open Sans"/>
                <a:cs typeface="Open Sans"/>
              </a:rPr>
              <a:t>ЛИДЕР ПО ВЫПЛАТАМ</a:t>
            </a:r>
            <a:endParaRPr lang="ru-RU" sz="1600" b="0" cap="all" dirty="0">
              <a:solidFill>
                <a:schemeClr val="tx1">
                  <a:lumMod val="75000"/>
                  <a:lumOff val="25000"/>
                </a:schemeClr>
              </a:solidFill>
              <a:latin typeface="+mj-lt"/>
              <a:ea typeface="Open Sans"/>
              <a:cs typeface="Open Sans"/>
            </a:endParaRPr>
          </a:p>
        </p:txBody>
      </p:sp>
      <p:pic>
        <p:nvPicPr>
          <p:cNvPr id="25" name="Рисунок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67251" y="5252158"/>
            <a:ext cx="1225223" cy="474503"/>
          </a:xfrm>
          <a:prstGeom prst="rect">
            <a:avLst/>
          </a:prstGeom>
        </p:spPr>
      </p:pic>
      <p:sp>
        <p:nvSpPr>
          <p:cNvPr id="26" name="Скругленный прямоугольник 25"/>
          <p:cNvSpPr/>
          <p:nvPr/>
        </p:nvSpPr>
        <p:spPr bwMode="auto">
          <a:xfrm>
            <a:off x="3641124" y="4716276"/>
            <a:ext cx="5191110" cy="1824224"/>
          </a:xfrm>
          <a:prstGeom prst="roundRect">
            <a:avLst>
              <a:gd name="adj" fmla="val 7942"/>
            </a:avLst>
          </a:prstGeom>
          <a:pattFill prst="ltDnDiag">
            <a:fgClr>
              <a:schemeClr val="bg1">
                <a:lumMod val="95000"/>
              </a:schemeClr>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mj-lt"/>
            </a:endParaRPr>
          </a:p>
        </p:txBody>
      </p:sp>
      <p:sp>
        <p:nvSpPr>
          <p:cNvPr id="27" name="TextBox 26"/>
          <p:cNvSpPr txBox="1"/>
          <p:nvPr/>
        </p:nvSpPr>
        <p:spPr>
          <a:xfrm>
            <a:off x="6043170" y="5019257"/>
            <a:ext cx="2208342" cy="8994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0446" tIns="20446" rIns="20446" bIns="20446" numCol="1" spcCol="14166" rtlCol="0" anchor="ctr">
            <a:noAutofit/>
          </a:bodyPr>
          <a:lstStyle/>
          <a:p>
            <a:pPr algn="ctr"/>
            <a:r>
              <a:rPr lang="ru-RU" b="0" dirty="0" smtClean="0">
                <a:solidFill>
                  <a:schemeClr val="tx1">
                    <a:lumMod val="50000"/>
                  </a:schemeClr>
                </a:solidFill>
                <a:latin typeface="+mj-lt"/>
                <a:ea typeface="Open Sans"/>
                <a:cs typeface="Open Sans"/>
              </a:rPr>
              <a:t>«</a:t>
            </a:r>
            <a:r>
              <a:rPr lang="en-US" b="0" dirty="0" smtClean="0">
                <a:solidFill>
                  <a:schemeClr val="tx1">
                    <a:lumMod val="50000"/>
                  </a:schemeClr>
                </a:solidFill>
                <a:latin typeface="+mj-lt"/>
                <a:ea typeface="Open Sans"/>
                <a:cs typeface="Open Sans"/>
              </a:rPr>
              <a:t>INVESTOR AWARDS</a:t>
            </a:r>
            <a:r>
              <a:rPr lang="ru-RU" b="0" dirty="0" smtClean="0">
                <a:solidFill>
                  <a:schemeClr val="tx1">
                    <a:lumMod val="50000"/>
                  </a:schemeClr>
                </a:solidFill>
                <a:latin typeface="+mj-lt"/>
                <a:ea typeface="Open Sans"/>
                <a:cs typeface="Open Sans"/>
              </a:rPr>
              <a:t>»</a:t>
            </a:r>
          </a:p>
        </p:txBody>
      </p:sp>
      <p:sp>
        <p:nvSpPr>
          <p:cNvPr id="28" name="TextBox 27"/>
          <p:cNvSpPr txBox="1"/>
          <p:nvPr/>
        </p:nvSpPr>
        <p:spPr>
          <a:xfrm>
            <a:off x="6043170" y="4847347"/>
            <a:ext cx="2208342" cy="4122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0446" tIns="20446" rIns="20446" bIns="20446" numCol="1" spcCol="14166" rtlCol="0" anchor="ctr">
            <a:noAutofit/>
          </a:bodyPr>
          <a:lstStyle/>
          <a:p>
            <a:pPr algn="ctr"/>
            <a:r>
              <a:rPr lang="ru-RU" sz="1050" b="0" dirty="0" smtClean="0">
                <a:solidFill>
                  <a:schemeClr val="tx1">
                    <a:lumMod val="75000"/>
                    <a:lumOff val="25000"/>
                  </a:schemeClr>
                </a:solidFill>
                <a:latin typeface="+mj-lt"/>
                <a:ea typeface="Open Sans"/>
                <a:cs typeface="Open Sans"/>
              </a:rPr>
              <a:t>ПРЕМИЯ</a:t>
            </a:r>
            <a:endParaRPr lang="ru-RU" sz="1050" b="0" cap="all" dirty="0">
              <a:solidFill>
                <a:schemeClr val="tx1">
                  <a:lumMod val="75000"/>
                  <a:lumOff val="25000"/>
                </a:schemeClr>
              </a:solidFill>
              <a:latin typeface="+mj-lt"/>
              <a:ea typeface="Open Sans"/>
              <a:cs typeface="Open Sans"/>
            </a:endParaRPr>
          </a:p>
        </p:txBody>
      </p:sp>
      <p:sp>
        <p:nvSpPr>
          <p:cNvPr id="29" name="TextBox 28"/>
          <p:cNvSpPr txBox="1"/>
          <p:nvPr/>
        </p:nvSpPr>
        <p:spPr>
          <a:xfrm>
            <a:off x="5562019" y="5389358"/>
            <a:ext cx="3170644" cy="13207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0446" tIns="20446" rIns="20446" bIns="20446" numCol="1" spcCol="14166" rtlCol="0" anchor="ctr">
            <a:noAutofit/>
          </a:bodyPr>
          <a:lstStyle/>
          <a:p>
            <a:pPr algn="ctr"/>
            <a:r>
              <a:rPr lang="ru-RU" sz="1600" b="0" dirty="0" smtClean="0">
                <a:solidFill>
                  <a:schemeClr val="tx1">
                    <a:lumMod val="75000"/>
                    <a:lumOff val="25000"/>
                  </a:schemeClr>
                </a:solidFill>
                <a:latin typeface="+mj-lt"/>
                <a:ea typeface="Open Sans"/>
                <a:cs typeface="Open Sans"/>
              </a:rPr>
              <a:t>ЛУЧШЕЕ ИНВЕСТИЦИОННОЕ РЕШЕНИЕ В СТРАХОВАНИИ</a:t>
            </a:r>
            <a:endParaRPr lang="ru-RU" sz="1600" b="0" cap="all" dirty="0">
              <a:solidFill>
                <a:schemeClr val="tx1">
                  <a:lumMod val="75000"/>
                  <a:lumOff val="25000"/>
                </a:schemeClr>
              </a:solidFill>
              <a:latin typeface="+mj-lt"/>
              <a:ea typeface="Open Sans"/>
              <a:cs typeface="Open Sans"/>
            </a:endParaRPr>
          </a:p>
        </p:txBody>
      </p:sp>
      <p:pic>
        <p:nvPicPr>
          <p:cNvPr id="30" name="Рисунок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51029" y="5483182"/>
            <a:ext cx="1277463" cy="397528"/>
          </a:xfrm>
          <a:prstGeom prst="rect">
            <a:avLst/>
          </a:prstGeom>
        </p:spPr>
      </p:pic>
    </p:spTree>
    <p:extLst>
      <p:ext uri="{BB962C8B-B14F-4D97-AF65-F5344CB8AC3E}">
        <p14:creationId xmlns:p14="http://schemas.microsoft.com/office/powerpoint/2010/main" val="2436672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8600" y="1056949"/>
            <a:ext cx="6146799" cy="830997"/>
          </a:xfrm>
          <a:prstGeom prst="rect">
            <a:avLst/>
          </a:prstGeom>
          <a:noFill/>
        </p:spPr>
        <p:txBody>
          <a:bodyPr wrap="square" rtlCol="0">
            <a:spAutoFit/>
          </a:bodyPr>
          <a:lstStyle/>
          <a:p>
            <a:pPr algn="ctr"/>
            <a:r>
              <a:rPr lang="ru-RU" sz="2400" b="0" dirty="0" smtClean="0">
                <a:solidFill>
                  <a:srgbClr val="C00000"/>
                </a:solidFill>
                <a:latin typeface="+mn-lt"/>
              </a:rPr>
              <a:t>Каждый </a:t>
            </a:r>
            <a:r>
              <a:rPr lang="ru-RU" sz="2400" b="0" dirty="0" smtClean="0">
                <a:latin typeface="+mn-lt"/>
              </a:rPr>
              <a:t>член нашего профсоюза застрахован на общую сумму </a:t>
            </a:r>
            <a:r>
              <a:rPr lang="ru-RU" sz="2400" b="0" dirty="0" smtClean="0">
                <a:solidFill>
                  <a:srgbClr val="C00000"/>
                </a:solidFill>
                <a:latin typeface="+mn-lt"/>
              </a:rPr>
              <a:t>300 000 рублей!</a:t>
            </a:r>
            <a:endParaRPr lang="ru-RU" sz="2400" b="0" dirty="0">
              <a:solidFill>
                <a:srgbClr val="C00000"/>
              </a:solidFill>
              <a:latin typeface="+mn-lt"/>
            </a:endParaRPr>
          </a:p>
        </p:txBody>
      </p:sp>
      <p:pic>
        <p:nvPicPr>
          <p:cNvPr id="3" name="Picture 2" descr="C:\Users\adlapeev\Pictures\Капитал LIFE_лого_итог.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7917" y="227014"/>
            <a:ext cx="1949394" cy="4460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98600" y="2201893"/>
            <a:ext cx="6146799" cy="4355038"/>
          </a:xfrm>
          <a:prstGeom prst="rect">
            <a:avLst/>
          </a:prstGeom>
          <a:noFill/>
        </p:spPr>
        <p:txBody>
          <a:bodyPr wrap="square" rtlCol="0">
            <a:spAutoFit/>
          </a:bodyPr>
          <a:lstStyle/>
          <a:p>
            <a:pPr>
              <a:spcAft>
                <a:spcPts val="600"/>
              </a:spcAft>
            </a:pPr>
            <a:r>
              <a:rPr lang="ru-RU" b="0" dirty="0" smtClean="0">
                <a:latin typeface="+mn-lt"/>
              </a:rPr>
              <a:t>Эта фраза легко объясняет:</a:t>
            </a:r>
          </a:p>
          <a:p>
            <a:pPr marL="285750" indent="-285750">
              <a:buClr>
                <a:srgbClr val="C00000"/>
              </a:buClr>
              <a:buSzPct val="98000"/>
              <a:buFont typeface="Wingdings" panose="05000000000000000000" pitchFamily="2" charset="2"/>
              <a:buChar char="ü"/>
            </a:pPr>
            <a:r>
              <a:rPr lang="ru-RU" b="0" dirty="0" smtClean="0">
                <a:latin typeface="+mn-lt"/>
              </a:rPr>
              <a:t>Что делает профсоюз для своих членов</a:t>
            </a:r>
          </a:p>
          <a:p>
            <a:pPr marL="285750" indent="-285750">
              <a:buClr>
                <a:srgbClr val="C00000"/>
              </a:buClr>
              <a:buSzPct val="98000"/>
              <a:buFont typeface="Wingdings" panose="05000000000000000000" pitchFamily="2" charset="2"/>
              <a:buChar char="ü"/>
            </a:pPr>
            <a:r>
              <a:rPr lang="ru-RU" b="0" dirty="0" smtClean="0">
                <a:latin typeface="+mn-lt"/>
              </a:rPr>
              <a:t>Зачем платить членские взносы</a:t>
            </a:r>
          </a:p>
          <a:p>
            <a:pPr marL="285750" indent="-285750">
              <a:buClr>
                <a:srgbClr val="C00000"/>
              </a:buClr>
              <a:buSzPct val="98000"/>
              <a:buFont typeface="Wingdings" panose="05000000000000000000" pitchFamily="2" charset="2"/>
              <a:buChar char="ü"/>
            </a:pPr>
            <a:r>
              <a:rPr lang="ru-RU" b="0" dirty="0" smtClean="0">
                <a:latin typeface="+mn-lt"/>
              </a:rPr>
              <a:t>Зачем вступать?</a:t>
            </a:r>
          </a:p>
          <a:p>
            <a:endParaRPr lang="ru-RU" b="0" dirty="0">
              <a:latin typeface="+mn-lt"/>
            </a:endParaRPr>
          </a:p>
          <a:p>
            <a:pPr>
              <a:spcAft>
                <a:spcPts val="1200"/>
              </a:spcAft>
            </a:pPr>
            <a:r>
              <a:rPr lang="ru-RU" b="0" dirty="0" smtClean="0">
                <a:latin typeface="+mn-lt"/>
              </a:rPr>
              <a:t>Стоимость такого страхования для профсоюза – от 300 рублей в год за одного человека. Это один из самых дешевых способов проявить заботу о коллективе.</a:t>
            </a:r>
            <a:endParaRPr lang="ru-RU" b="0" dirty="0">
              <a:latin typeface="+mn-lt"/>
            </a:endParaRPr>
          </a:p>
          <a:p>
            <a:pPr>
              <a:spcAft>
                <a:spcPts val="1200"/>
              </a:spcAft>
            </a:pPr>
            <a:r>
              <a:rPr lang="ru-RU" b="0" dirty="0" smtClean="0">
                <a:latin typeface="+mn-lt"/>
              </a:rPr>
              <a:t>А мы возьмем на себя информирование членов профсоюза и привлечение новых людей в Ваш профсоюз (мы успешно делаем это, например, в Архангельске)</a:t>
            </a:r>
          </a:p>
          <a:p>
            <a:r>
              <a:rPr lang="ru-RU" b="0" dirty="0" smtClean="0">
                <a:latin typeface="+mn-lt"/>
              </a:rPr>
              <a:t>Наши сотрудники в первичных организациях расскажут о преимуществах Вашего профсоюза и о том, какую дополнительную заботу вы проявляете о них.</a:t>
            </a:r>
            <a:endParaRPr lang="ru-RU" b="0" dirty="0">
              <a:latin typeface="+mn-lt"/>
            </a:endParaRPr>
          </a:p>
        </p:txBody>
      </p:sp>
      <p:sp>
        <p:nvSpPr>
          <p:cNvPr id="6" name="TextBox 5"/>
          <p:cNvSpPr txBox="1"/>
          <p:nvPr/>
        </p:nvSpPr>
        <p:spPr>
          <a:xfrm>
            <a:off x="960120" y="1019147"/>
            <a:ext cx="465192" cy="769441"/>
          </a:xfrm>
          <a:prstGeom prst="rect">
            <a:avLst/>
          </a:prstGeom>
          <a:noFill/>
        </p:spPr>
        <p:txBody>
          <a:bodyPr wrap="none" rtlCol="0">
            <a:spAutoFit/>
          </a:bodyPr>
          <a:lstStyle/>
          <a:p>
            <a:r>
              <a:rPr lang="ru-RU" sz="4400" b="0" dirty="0" smtClean="0">
                <a:solidFill>
                  <a:schemeClr val="tx1">
                    <a:lumMod val="40000"/>
                    <a:lumOff val="60000"/>
                  </a:schemeClr>
                </a:solidFill>
                <a:latin typeface="Calibri Light" panose="020F0302020204030204" pitchFamily="34" charset="0"/>
              </a:rPr>
              <a:t>«</a:t>
            </a:r>
            <a:endParaRPr lang="ru-RU" sz="4400" b="0" dirty="0">
              <a:solidFill>
                <a:schemeClr val="tx1">
                  <a:lumMod val="40000"/>
                  <a:lumOff val="60000"/>
                </a:schemeClr>
              </a:solidFill>
              <a:latin typeface="Calibri Light" panose="020F0302020204030204" pitchFamily="34" charset="0"/>
            </a:endParaRPr>
          </a:p>
        </p:txBody>
      </p:sp>
      <p:sp>
        <p:nvSpPr>
          <p:cNvPr id="9" name="TextBox 8"/>
          <p:cNvSpPr txBox="1"/>
          <p:nvPr/>
        </p:nvSpPr>
        <p:spPr>
          <a:xfrm>
            <a:off x="7657613" y="1019147"/>
            <a:ext cx="465192" cy="769441"/>
          </a:xfrm>
          <a:prstGeom prst="rect">
            <a:avLst/>
          </a:prstGeom>
          <a:noFill/>
        </p:spPr>
        <p:txBody>
          <a:bodyPr wrap="none" rtlCol="0">
            <a:spAutoFit/>
          </a:bodyPr>
          <a:lstStyle/>
          <a:p>
            <a:r>
              <a:rPr lang="ru-RU" sz="4400" b="0" dirty="0" smtClean="0">
                <a:solidFill>
                  <a:schemeClr val="tx1">
                    <a:lumMod val="40000"/>
                    <a:lumOff val="60000"/>
                  </a:schemeClr>
                </a:solidFill>
                <a:latin typeface="Calibri Light" panose="020F0302020204030204" pitchFamily="34" charset="0"/>
              </a:rPr>
              <a:t>»</a:t>
            </a:r>
            <a:endParaRPr lang="ru-RU" sz="4400" b="0" dirty="0">
              <a:solidFill>
                <a:schemeClr val="tx1">
                  <a:lumMod val="40000"/>
                  <a:lumOff val="60000"/>
                </a:schemeClr>
              </a:solidFill>
              <a:latin typeface="Calibri Light" panose="020F0302020204030204" pitchFamily="34" charset="0"/>
            </a:endParaRPr>
          </a:p>
        </p:txBody>
      </p:sp>
    </p:spTree>
    <p:extLst>
      <p:ext uri="{BB962C8B-B14F-4D97-AF65-F5344CB8AC3E}">
        <p14:creationId xmlns:p14="http://schemas.microsoft.com/office/powerpoint/2010/main" val="3807601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lapeev\Pictures\Капитал LIFE_лого_итог.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7917" y="227014"/>
            <a:ext cx="1949394" cy="4460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Таблица 2"/>
          <p:cNvGraphicFramePr>
            <a:graphicFrameLocks noGrp="1"/>
          </p:cNvGraphicFramePr>
          <p:nvPr>
            <p:extLst>
              <p:ext uri="{D42A27DB-BD31-4B8C-83A1-F6EECF244321}">
                <p14:modId xmlns:p14="http://schemas.microsoft.com/office/powerpoint/2010/main" val="1885233606"/>
              </p:ext>
            </p:extLst>
          </p:nvPr>
        </p:nvGraphicFramePr>
        <p:xfrm>
          <a:off x="811618" y="152717"/>
          <a:ext cx="5440326" cy="1441892"/>
        </p:xfrm>
        <a:graphic>
          <a:graphicData uri="http://schemas.openxmlformats.org/drawingml/2006/table">
            <a:tbl>
              <a:tblPr firstRow="1" bandRow="1">
                <a:tableStyleId>{5C22544A-7EE6-4342-B048-85BDC9FD1C3A}</a:tableStyleId>
              </a:tblPr>
              <a:tblGrid>
                <a:gridCol w="2720163">
                  <a:extLst>
                    <a:ext uri="{9D8B030D-6E8A-4147-A177-3AD203B41FA5}">
                      <a16:colId xmlns:a16="http://schemas.microsoft.com/office/drawing/2014/main" val="20000"/>
                    </a:ext>
                  </a:extLst>
                </a:gridCol>
                <a:gridCol w="2720163">
                  <a:extLst>
                    <a:ext uri="{9D8B030D-6E8A-4147-A177-3AD203B41FA5}">
                      <a16:colId xmlns:a16="http://schemas.microsoft.com/office/drawing/2014/main" val="20001"/>
                    </a:ext>
                  </a:extLst>
                </a:gridCol>
              </a:tblGrid>
              <a:tr h="360473">
                <a:tc>
                  <a:txBody>
                    <a:bodyPr/>
                    <a:lstStyle/>
                    <a:p>
                      <a:r>
                        <a:rPr lang="ru-RU" sz="1400" dirty="0" smtClean="0"/>
                        <a:t>Вариант 1</a:t>
                      </a:r>
                      <a:endParaRPr lang="ru-RU" sz="1400" dirty="0"/>
                    </a:p>
                  </a:txBody>
                  <a:tcPr/>
                </a:tc>
                <a:tc>
                  <a:txBody>
                    <a:bodyPr/>
                    <a:lstStyle/>
                    <a:p>
                      <a:r>
                        <a:rPr lang="ru-RU" sz="1400" dirty="0" smtClean="0"/>
                        <a:t>300 рублей</a:t>
                      </a:r>
                      <a:endParaRPr lang="ru-RU" sz="1400" dirty="0"/>
                    </a:p>
                  </a:txBody>
                  <a:tcPr/>
                </a:tc>
                <a:extLst>
                  <a:ext uri="{0D108BD9-81ED-4DB2-BD59-A6C34878D82A}">
                    <a16:rowId xmlns:a16="http://schemas.microsoft.com/office/drawing/2014/main" val="10000"/>
                  </a:ext>
                </a:extLst>
              </a:tr>
              <a:tr h="360473">
                <a:tc>
                  <a:txBody>
                    <a:bodyPr/>
                    <a:lstStyle/>
                    <a:p>
                      <a:r>
                        <a:rPr lang="ru-RU" sz="1400" dirty="0" smtClean="0"/>
                        <a:t>Травмы</a:t>
                      </a:r>
                      <a:endParaRPr lang="ru-RU" sz="1400" dirty="0"/>
                    </a:p>
                  </a:txBody>
                  <a:tcPr/>
                </a:tc>
                <a:tc>
                  <a:txBody>
                    <a:bodyPr/>
                    <a:lstStyle/>
                    <a:p>
                      <a:r>
                        <a:rPr lang="ru-RU" sz="1400" dirty="0" smtClean="0"/>
                        <a:t>100 000 </a:t>
                      </a:r>
                      <a:r>
                        <a:rPr lang="ru-RU" sz="1400" dirty="0" err="1" smtClean="0"/>
                        <a:t>руб</a:t>
                      </a:r>
                      <a:endParaRPr lang="ru-RU" sz="1400" dirty="0"/>
                    </a:p>
                  </a:txBody>
                  <a:tcPr/>
                </a:tc>
                <a:extLst>
                  <a:ext uri="{0D108BD9-81ED-4DB2-BD59-A6C34878D82A}">
                    <a16:rowId xmlns:a16="http://schemas.microsoft.com/office/drawing/2014/main" val="10001"/>
                  </a:ext>
                </a:extLst>
              </a:tr>
              <a:tr h="360473">
                <a:tc>
                  <a:txBody>
                    <a:bodyPr/>
                    <a:lstStyle/>
                    <a:p>
                      <a:r>
                        <a:rPr lang="ru-RU" sz="1400" dirty="0" smtClean="0"/>
                        <a:t>Инвалидность НС</a:t>
                      </a:r>
                      <a:endParaRPr lang="ru-RU" sz="1400" dirty="0"/>
                    </a:p>
                  </a:txBody>
                  <a:tcPr/>
                </a:tc>
                <a:tc>
                  <a:txBody>
                    <a:bodyPr/>
                    <a:lstStyle/>
                    <a:p>
                      <a:r>
                        <a:rPr lang="ru-RU" sz="1400" dirty="0" smtClean="0"/>
                        <a:t>100 000 </a:t>
                      </a:r>
                      <a:r>
                        <a:rPr lang="ru-RU" sz="1400" dirty="0" err="1" smtClean="0"/>
                        <a:t>руб</a:t>
                      </a:r>
                      <a:endParaRPr lang="ru-RU" sz="1400" dirty="0"/>
                    </a:p>
                  </a:txBody>
                  <a:tcPr/>
                </a:tc>
                <a:extLst>
                  <a:ext uri="{0D108BD9-81ED-4DB2-BD59-A6C34878D82A}">
                    <a16:rowId xmlns:a16="http://schemas.microsoft.com/office/drawing/2014/main" val="10002"/>
                  </a:ext>
                </a:extLst>
              </a:tr>
              <a:tr h="360473">
                <a:tc>
                  <a:txBody>
                    <a:bodyPr/>
                    <a:lstStyle/>
                    <a:p>
                      <a:r>
                        <a:rPr lang="ru-RU" sz="1400" dirty="0" smtClean="0"/>
                        <a:t>Смерть НС</a:t>
                      </a:r>
                      <a:endParaRPr lang="ru-RU" sz="1400" dirty="0"/>
                    </a:p>
                  </a:txBody>
                  <a:tcPr/>
                </a:tc>
                <a:tc>
                  <a:txBody>
                    <a:bodyPr/>
                    <a:lstStyle/>
                    <a:p>
                      <a:r>
                        <a:rPr lang="ru-RU" sz="1400" dirty="0" smtClean="0"/>
                        <a:t>100</a:t>
                      </a:r>
                      <a:r>
                        <a:rPr lang="ru-RU" sz="1400" baseline="0" dirty="0" smtClean="0"/>
                        <a:t> 000 </a:t>
                      </a:r>
                      <a:r>
                        <a:rPr lang="ru-RU" sz="1400" baseline="0" dirty="0" err="1" smtClean="0"/>
                        <a:t>руб</a:t>
                      </a:r>
                      <a:endParaRPr lang="ru-RU" sz="1400" dirty="0"/>
                    </a:p>
                  </a:txBody>
                  <a:tcPr/>
                </a:tc>
                <a:extLst>
                  <a:ext uri="{0D108BD9-81ED-4DB2-BD59-A6C34878D82A}">
                    <a16:rowId xmlns:a16="http://schemas.microsoft.com/office/drawing/2014/main" val="10003"/>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25423231"/>
              </p:ext>
            </p:extLst>
          </p:nvPr>
        </p:nvGraphicFramePr>
        <p:xfrm>
          <a:off x="793897" y="1814941"/>
          <a:ext cx="5468680" cy="1693805"/>
        </p:xfrm>
        <a:graphic>
          <a:graphicData uri="http://schemas.openxmlformats.org/drawingml/2006/table">
            <a:tbl>
              <a:tblPr firstRow="1" bandRow="1">
                <a:tableStyleId>{5C22544A-7EE6-4342-B048-85BDC9FD1C3A}</a:tableStyleId>
              </a:tblPr>
              <a:tblGrid>
                <a:gridCol w="2734340">
                  <a:extLst>
                    <a:ext uri="{9D8B030D-6E8A-4147-A177-3AD203B41FA5}">
                      <a16:colId xmlns:a16="http://schemas.microsoft.com/office/drawing/2014/main" val="20000"/>
                    </a:ext>
                  </a:extLst>
                </a:gridCol>
                <a:gridCol w="2734340">
                  <a:extLst>
                    <a:ext uri="{9D8B030D-6E8A-4147-A177-3AD203B41FA5}">
                      <a16:colId xmlns:a16="http://schemas.microsoft.com/office/drawing/2014/main" val="20001"/>
                    </a:ext>
                  </a:extLst>
                </a:gridCol>
              </a:tblGrid>
              <a:tr h="338761">
                <a:tc>
                  <a:txBody>
                    <a:bodyPr/>
                    <a:lstStyle/>
                    <a:p>
                      <a:r>
                        <a:rPr lang="ru-RU" sz="1400" dirty="0" smtClean="0"/>
                        <a:t>Вариант 2</a:t>
                      </a:r>
                      <a:endParaRPr lang="ru-RU" sz="1400" dirty="0"/>
                    </a:p>
                  </a:txBody>
                  <a:tcPr/>
                </a:tc>
                <a:tc>
                  <a:txBody>
                    <a:bodyPr/>
                    <a:lstStyle/>
                    <a:p>
                      <a:r>
                        <a:rPr lang="ru-RU" sz="1400" dirty="0" smtClean="0"/>
                        <a:t>498 рублей</a:t>
                      </a:r>
                      <a:endParaRPr lang="ru-RU" sz="1400" dirty="0"/>
                    </a:p>
                  </a:txBody>
                  <a:tcPr/>
                </a:tc>
                <a:extLst>
                  <a:ext uri="{0D108BD9-81ED-4DB2-BD59-A6C34878D82A}">
                    <a16:rowId xmlns:a16="http://schemas.microsoft.com/office/drawing/2014/main" val="10000"/>
                  </a:ext>
                </a:extLst>
              </a:tr>
              <a:tr h="338761">
                <a:tc>
                  <a:txBody>
                    <a:bodyPr/>
                    <a:lstStyle/>
                    <a:p>
                      <a:r>
                        <a:rPr lang="ru-RU" sz="1400" dirty="0" smtClean="0"/>
                        <a:t>Травмы</a:t>
                      </a:r>
                      <a:endParaRPr lang="ru-RU" sz="1400" dirty="0"/>
                    </a:p>
                  </a:txBody>
                  <a:tcPr/>
                </a:tc>
                <a:tc>
                  <a:txBody>
                    <a:bodyPr/>
                    <a:lstStyle/>
                    <a:p>
                      <a:r>
                        <a:rPr lang="ru-RU" sz="1400" dirty="0" smtClean="0"/>
                        <a:t>100 000 </a:t>
                      </a:r>
                      <a:r>
                        <a:rPr lang="ru-RU" sz="1400" dirty="0" err="1" smtClean="0"/>
                        <a:t>руб</a:t>
                      </a:r>
                      <a:endParaRPr lang="ru-RU" sz="1400" dirty="0"/>
                    </a:p>
                  </a:txBody>
                  <a:tcPr/>
                </a:tc>
                <a:extLst>
                  <a:ext uri="{0D108BD9-81ED-4DB2-BD59-A6C34878D82A}">
                    <a16:rowId xmlns:a16="http://schemas.microsoft.com/office/drawing/2014/main" val="10001"/>
                  </a:ext>
                </a:extLst>
              </a:tr>
              <a:tr h="338761">
                <a:tc>
                  <a:txBody>
                    <a:bodyPr/>
                    <a:lstStyle/>
                    <a:p>
                      <a:r>
                        <a:rPr lang="ru-RU" sz="1400" dirty="0" smtClean="0"/>
                        <a:t>Инвалидность НС</a:t>
                      </a:r>
                      <a:endParaRPr lang="ru-RU" sz="1400" dirty="0"/>
                    </a:p>
                  </a:txBody>
                  <a:tcPr/>
                </a:tc>
                <a:tc>
                  <a:txBody>
                    <a:bodyPr/>
                    <a:lstStyle/>
                    <a:p>
                      <a:r>
                        <a:rPr lang="ru-RU" sz="1400" dirty="0" smtClean="0"/>
                        <a:t>100 000 </a:t>
                      </a:r>
                      <a:r>
                        <a:rPr lang="ru-RU" sz="1400" dirty="0" err="1" smtClean="0"/>
                        <a:t>руб</a:t>
                      </a:r>
                      <a:endParaRPr lang="ru-RU" sz="1400" dirty="0"/>
                    </a:p>
                  </a:txBody>
                  <a:tcPr/>
                </a:tc>
                <a:extLst>
                  <a:ext uri="{0D108BD9-81ED-4DB2-BD59-A6C34878D82A}">
                    <a16:rowId xmlns:a16="http://schemas.microsoft.com/office/drawing/2014/main" val="10002"/>
                  </a:ext>
                </a:extLst>
              </a:tr>
              <a:tr h="338761">
                <a:tc>
                  <a:txBody>
                    <a:bodyPr/>
                    <a:lstStyle/>
                    <a:p>
                      <a:r>
                        <a:rPr lang="ru-RU" sz="1400" dirty="0" smtClean="0"/>
                        <a:t>Смерть НС</a:t>
                      </a:r>
                      <a:endParaRPr lang="ru-RU" sz="1400" dirty="0"/>
                    </a:p>
                  </a:txBody>
                  <a:tcPr/>
                </a:tc>
                <a:tc>
                  <a:txBody>
                    <a:bodyPr/>
                    <a:lstStyle/>
                    <a:p>
                      <a:r>
                        <a:rPr lang="ru-RU" sz="1400" dirty="0" smtClean="0"/>
                        <a:t>100</a:t>
                      </a:r>
                      <a:r>
                        <a:rPr lang="ru-RU" sz="1400" baseline="0" dirty="0" smtClean="0"/>
                        <a:t> 000 </a:t>
                      </a:r>
                      <a:r>
                        <a:rPr lang="ru-RU" sz="1400" baseline="0" dirty="0" err="1" smtClean="0"/>
                        <a:t>руб</a:t>
                      </a:r>
                      <a:endParaRPr lang="ru-RU" sz="1400" dirty="0"/>
                    </a:p>
                  </a:txBody>
                  <a:tcPr/>
                </a:tc>
                <a:extLst>
                  <a:ext uri="{0D108BD9-81ED-4DB2-BD59-A6C34878D82A}">
                    <a16:rowId xmlns:a16="http://schemas.microsoft.com/office/drawing/2014/main" val="10003"/>
                  </a:ext>
                </a:extLst>
              </a:tr>
              <a:tr h="338761">
                <a:tc>
                  <a:txBody>
                    <a:bodyPr/>
                    <a:lstStyle/>
                    <a:p>
                      <a:r>
                        <a:rPr lang="ru-RU" sz="1400" dirty="0" err="1" smtClean="0"/>
                        <a:t>Стопклещ</a:t>
                      </a:r>
                      <a:endParaRPr lang="ru-RU" sz="1400" dirty="0"/>
                    </a:p>
                  </a:txBody>
                  <a:tcPr/>
                </a:tc>
                <a:tc>
                  <a:txBody>
                    <a:bodyPr/>
                    <a:lstStyle/>
                    <a:p>
                      <a:r>
                        <a:rPr lang="ru-RU" sz="1400" dirty="0" smtClean="0"/>
                        <a:t>+</a:t>
                      </a:r>
                      <a:endParaRPr lang="ru-RU" sz="1400" dirty="0"/>
                    </a:p>
                  </a:txBody>
                  <a:tcPr/>
                </a:tc>
                <a:extLst>
                  <a:ext uri="{0D108BD9-81ED-4DB2-BD59-A6C34878D82A}">
                    <a16:rowId xmlns:a16="http://schemas.microsoft.com/office/drawing/2014/main" val="10004"/>
                  </a:ext>
                </a:extLst>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546419864"/>
              </p:ext>
            </p:extLst>
          </p:nvPr>
        </p:nvGraphicFramePr>
        <p:xfrm>
          <a:off x="804526" y="3611842"/>
          <a:ext cx="5447415" cy="720946"/>
        </p:xfrm>
        <a:graphic>
          <a:graphicData uri="http://schemas.openxmlformats.org/drawingml/2006/table">
            <a:tbl>
              <a:tblPr firstRow="1" bandRow="1">
                <a:tableStyleId>{5C22544A-7EE6-4342-B048-85BDC9FD1C3A}</a:tableStyleId>
              </a:tblPr>
              <a:tblGrid>
                <a:gridCol w="2931374">
                  <a:extLst>
                    <a:ext uri="{9D8B030D-6E8A-4147-A177-3AD203B41FA5}">
                      <a16:colId xmlns:a16="http://schemas.microsoft.com/office/drawing/2014/main" val="20000"/>
                    </a:ext>
                  </a:extLst>
                </a:gridCol>
                <a:gridCol w="2516041">
                  <a:extLst>
                    <a:ext uri="{9D8B030D-6E8A-4147-A177-3AD203B41FA5}">
                      <a16:colId xmlns:a16="http://schemas.microsoft.com/office/drawing/2014/main" val="20001"/>
                    </a:ext>
                  </a:extLst>
                </a:gridCol>
              </a:tblGrid>
              <a:tr h="360473">
                <a:tc>
                  <a:txBody>
                    <a:bodyPr/>
                    <a:lstStyle/>
                    <a:p>
                      <a:r>
                        <a:rPr lang="ru-RU" sz="1400" dirty="0" smtClean="0"/>
                        <a:t>Вариант 3</a:t>
                      </a:r>
                      <a:endParaRPr lang="ru-RU" sz="1400" dirty="0"/>
                    </a:p>
                  </a:txBody>
                  <a:tcPr/>
                </a:tc>
                <a:tc>
                  <a:txBody>
                    <a:bodyPr/>
                    <a:lstStyle/>
                    <a:p>
                      <a:r>
                        <a:rPr lang="ru-RU" sz="1400" dirty="0" smtClean="0"/>
                        <a:t>600 рублей</a:t>
                      </a:r>
                      <a:endParaRPr lang="ru-RU" sz="1400" dirty="0"/>
                    </a:p>
                  </a:txBody>
                  <a:tcPr/>
                </a:tc>
                <a:extLst>
                  <a:ext uri="{0D108BD9-81ED-4DB2-BD59-A6C34878D82A}">
                    <a16:rowId xmlns:a16="http://schemas.microsoft.com/office/drawing/2014/main" val="10000"/>
                  </a:ext>
                </a:extLst>
              </a:tr>
              <a:tr h="360473">
                <a:tc>
                  <a:txBody>
                    <a:bodyPr/>
                    <a:lstStyle/>
                    <a:p>
                      <a:r>
                        <a:rPr lang="ru-RU" sz="1400" dirty="0" smtClean="0"/>
                        <a:t>Телемедицина </a:t>
                      </a:r>
                      <a:r>
                        <a:rPr lang="ru-RU" sz="1200" dirty="0" smtClean="0"/>
                        <a:t>(консультации</a:t>
                      </a:r>
                      <a:r>
                        <a:rPr lang="ru-RU" sz="1200" baseline="0" dirty="0" smtClean="0"/>
                        <a:t> врачей)</a:t>
                      </a:r>
                      <a:endParaRPr lang="ru-RU" sz="1200" dirty="0"/>
                    </a:p>
                  </a:txBody>
                  <a:tcPr/>
                </a:tc>
                <a:tc>
                  <a:txBody>
                    <a:bodyPr/>
                    <a:lstStyle/>
                    <a:p>
                      <a:r>
                        <a:rPr lang="ru-RU" sz="1400" dirty="0" smtClean="0"/>
                        <a:t>24 часа в сутки</a:t>
                      </a:r>
                      <a:endParaRPr lang="ru-RU" sz="1400" dirty="0"/>
                    </a:p>
                  </a:txBody>
                  <a:tcPr/>
                </a:tc>
                <a:extLst>
                  <a:ext uri="{0D108BD9-81ED-4DB2-BD59-A6C34878D82A}">
                    <a16:rowId xmlns:a16="http://schemas.microsoft.com/office/drawing/2014/main" val="10001"/>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621106093"/>
              </p:ext>
            </p:extLst>
          </p:nvPr>
        </p:nvGraphicFramePr>
        <p:xfrm>
          <a:off x="797440" y="4486332"/>
          <a:ext cx="5468680" cy="1521397"/>
        </p:xfrm>
        <a:graphic>
          <a:graphicData uri="http://schemas.openxmlformats.org/drawingml/2006/table">
            <a:tbl>
              <a:tblPr firstRow="1" bandRow="1">
                <a:tableStyleId>{5C22544A-7EE6-4342-B048-85BDC9FD1C3A}</a:tableStyleId>
              </a:tblPr>
              <a:tblGrid>
                <a:gridCol w="2734340">
                  <a:extLst>
                    <a:ext uri="{9D8B030D-6E8A-4147-A177-3AD203B41FA5}">
                      <a16:colId xmlns:a16="http://schemas.microsoft.com/office/drawing/2014/main" val="20000"/>
                    </a:ext>
                  </a:extLst>
                </a:gridCol>
                <a:gridCol w="2734340">
                  <a:extLst>
                    <a:ext uri="{9D8B030D-6E8A-4147-A177-3AD203B41FA5}">
                      <a16:colId xmlns:a16="http://schemas.microsoft.com/office/drawing/2014/main" val="20001"/>
                    </a:ext>
                  </a:extLst>
                </a:gridCol>
              </a:tblGrid>
              <a:tr h="0">
                <a:tc>
                  <a:txBody>
                    <a:bodyPr/>
                    <a:lstStyle/>
                    <a:p>
                      <a:r>
                        <a:rPr lang="ru-RU" sz="1400" dirty="0" smtClean="0"/>
                        <a:t>Вариант 4</a:t>
                      </a:r>
                      <a:r>
                        <a:rPr lang="en-US" sz="1400" dirty="0" smtClean="0"/>
                        <a:t> c </a:t>
                      </a:r>
                      <a:r>
                        <a:rPr lang="ru-RU" sz="1400" dirty="0" smtClean="0"/>
                        <a:t> (</a:t>
                      </a:r>
                      <a:r>
                        <a:rPr lang="en-US" sz="1400" dirty="0" err="1" smtClean="0"/>
                        <a:t>Covid</a:t>
                      </a:r>
                      <a:r>
                        <a:rPr lang="en-US" sz="1400" dirty="0" smtClean="0"/>
                        <a:t> 19)</a:t>
                      </a:r>
                      <a:endParaRPr lang="ru-RU" sz="1400" dirty="0"/>
                    </a:p>
                  </a:txBody>
                  <a:tcPr/>
                </a:tc>
                <a:tc>
                  <a:txBody>
                    <a:bodyPr/>
                    <a:lstStyle/>
                    <a:p>
                      <a:r>
                        <a:rPr lang="ru-RU" sz="1400" dirty="0" smtClean="0"/>
                        <a:t>1050 рублей</a:t>
                      </a:r>
                      <a:endParaRPr lang="ru-RU" sz="1400" dirty="0"/>
                    </a:p>
                  </a:txBody>
                  <a:tcPr/>
                </a:tc>
                <a:extLst>
                  <a:ext uri="{0D108BD9-81ED-4DB2-BD59-A6C34878D82A}">
                    <a16:rowId xmlns:a16="http://schemas.microsoft.com/office/drawing/2014/main" val="10000"/>
                  </a:ext>
                </a:extLst>
              </a:tr>
              <a:tr h="360473">
                <a:tc>
                  <a:txBody>
                    <a:bodyPr/>
                    <a:lstStyle/>
                    <a:p>
                      <a:pPr algn="just">
                        <a:lnSpc>
                          <a:spcPct val="115000"/>
                        </a:lnSpc>
                        <a:spcAft>
                          <a:spcPts val="0"/>
                        </a:spcAft>
                      </a:pPr>
                      <a:r>
                        <a:rPr lang="ru-RU" sz="1200" dirty="0" smtClean="0">
                          <a:solidFill>
                            <a:schemeClr val="tx1"/>
                          </a:solidFill>
                          <a:effectLst/>
                          <a:latin typeface="Arial"/>
                          <a:ea typeface="Times New Roman"/>
                          <a:cs typeface="Times New Roman"/>
                        </a:rPr>
                        <a:t>«Смерть в результате несчастного случая и болезни»</a:t>
                      </a:r>
                      <a:endParaRPr lang="ru-RU" sz="1200" dirty="0">
                        <a:solidFill>
                          <a:schemeClr val="tx1"/>
                        </a:solidFill>
                        <a:effectLst/>
                        <a:latin typeface="+mn-lt"/>
                        <a:ea typeface="Calibri"/>
                        <a:cs typeface="Times New Roman"/>
                      </a:endParaRPr>
                    </a:p>
                  </a:txBody>
                  <a:tcPr/>
                </a:tc>
                <a:tc>
                  <a:txBody>
                    <a:bodyPr/>
                    <a:lstStyle/>
                    <a:p>
                      <a:r>
                        <a:rPr lang="ru-RU" sz="1400" dirty="0" smtClean="0"/>
                        <a:t>100 000 </a:t>
                      </a:r>
                      <a:r>
                        <a:rPr lang="ru-RU" sz="1400" dirty="0" err="1" smtClean="0"/>
                        <a:t>руб</a:t>
                      </a:r>
                      <a:endParaRPr lang="ru-RU" sz="1400" dirty="0"/>
                    </a:p>
                  </a:txBody>
                  <a:tcPr/>
                </a:tc>
                <a:extLst>
                  <a:ext uri="{0D108BD9-81ED-4DB2-BD59-A6C34878D82A}">
                    <a16:rowId xmlns:a16="http://schemas.microsoft.com/office/drawing/2014/main" val="10001"/>
                  </a:ext>
                </a:extLst>
              </a:tr>
              <a:tr h="360473">
                <a:tc>
                  <a:txBody>
                    <a:bodyPr/>
                    <a:lstStyle/>
                    <a:p>
                      <a:pPr marL="0" algn="just" defTabSz="914400" rtl="0" eaLnBrk="1" latinLnBrk="0" hangingPunct="1">
                        <a:lnSpc>
                          <a:spcPct val="115000"/>
                        </a:lnSpc>
                        <a:spcAft>
                          <a:spcPts val="0"/>
                        </a:spcAft>
                      </a:pPr>
                      <a:r>
                        <a:rPr lang="ru-RU" sz="1200" kern="1200" dirty="0" smtClean="0">
                          <a:solidFill>
                            <a:schemeClr val="tx1"/>
                          </a:solidFill>
                          <a:effectLst/>
                          <a:latin typeface="Arial"/>
                          <a:ea typeface="Times New Roman"/>
                          <a:cs typeface="Times New Roman"/>
                        </a:rPr>
                        <a:t>«Стационарное лечение в результате несчастного случая и болезни»</a:t>
                      </a:r>
                      <a:endParaRPr lang="ru-RU" sz="1200" kern="1200" dirty="0">
                        <a:solidFill>
                          <a:schemeClr val="tx1"/>
                        </a:solidFill>
                        <a:effectLst/>
                        <a:latin typeface="Arial"/>
                        <a:ea typeface="Times New Roman"/>
                        <a:cs typeface="Times New Roman"/>
                      </a:endParaRPr>
                    </a:p>
                  </a:txBody>
                  <a:tcPr/>
                </a:tc>
                <a:tc>
                  <a:txBody>
                    <a:bodyPr/>
                    <a:lstStyle/>
                    <a:p>
                      <a:r>
                        <a:rPr lang="ru-RU" sz="1400" dirty="0" smtClean="0"/>
                        <a:t>100 000 </a:t>
                      </a:r>
                      <a:r>
                        <a:rPr lang="ru-RU" sz="1400" dirty="0" err="1" smtClean="0"/>
                        <a:t>руб</a:t>
                      </a:r>
                      <a:endParaRPr lang="en-US" sz="1400" dirty="0" smtClean="0"/>
                    </a:p>
                    <a:p>
                      <a:r>
                        <a:rPr lang="ru-RU" sz="1200" b="0" kern="1200" dirty="0" smtClean="0">
                          <a:solidFill>
                            <a:schemeClr val="tx1"/>
                          </a:solidFill>
                          <a:effectLst/>
                          <a:latin typeface="Arial"/>
                          <a:ea typeface="Times New Roman"/>
                          <a:cs typeface="Times New Roman"/>
                        </a:rPr>
                        <a:t>0,5 % от страховой суммы за день</a:t>
                      </a:r>
                      <a:endParaRPr lang="ru-RU" sz="1200" b="0" dirty="0">
                        <a:solidFill>
                          <a:schemeClr val="tx1"/>
                        </a:solidFill>
                      </a:endParaRPr>
                    </a:p>
                  </a:txBody>
                  <a:tcPr/>
                </a:tc>
                <a:extLst>
                  <a:ext uri="{0D108BD9-81ED-4DB2-BD59-A6C34878D82A}">
                    <a16:rowId xmlns:a16="http://schemas.microsoft.com/office/drawing/2014/main" val="10002"/>
                  </a:ext>
                </a:extLst>
              </a:tr>
            </a:tbl>
          </a:graphicData>
        </a:graphic>
      </p:graphicFrame>
      <p:sp>
        <p:nvSpPr>
          <p:cNvPr id="8" name="TextBox 7"/>
          <p:cNvSpPr txBox="1"/>
          <p:nvPr/>
        </p:nvSpPr>
        <p:spPr>
          <a:xfrm>
            <a:off x="372140" y="6067001"/>
            <a:ext cx="8165804" cy="830997"/>
          </a:xfrm>
          <a:prstGeom prst="rect">
            <a:avLst/>
          </a:prstGeom>
          <a:noFill/>
        </p:spPr>
        <p:txBody>
          <a:bodyPr wrap="square" rtlCol="0">
            <a:spAutoFit/>
          </a:bodyPr>
          <a:lstStyle/>
          <a:p>
            <a:r>
              <a:rPr lang="ru-RU" sz="1200" dirty="0">
                <a:solidFill>
                  <a:srgbClr val="666666"/>
                </a:solidFill>
                <a:latin typeface="Arial"/>
                <a:ea typeface="Times New Roman"/>
                <a:cs typeface="Times New Roman"/>
              </a:rPr>
              <a:t>Под термином «заболевание», понимается впервые </a:t>
            </a:r>
            <a:r>
              <a:rPr lang="ru-RU" sz="1200" dirty="0" err="1">
                <a:solidFill>
                  <a:srgbClr val="666666"/>
                </a:solidFill>
                <a:latin typeface="Arial"/>
                <a:ea typeface="Times New Roman"/>
                <a:cs typeface="Times New Roman"/>
              </a:rPr>
              <a:t>развившаяся</a:t>
            </a:r>
            <a:r>
              <a:rPr lang="ru-RU" sz="1200" dirty="0">
                <a:solidFill>
                  <a:srgbClr val="666666"/>
                </a:solidFill>
                <a:latin typeface="Arial"/>
                <a:ea typeface="Times New Roman"/>
                <a:cs typeface="Times New Roman"/>
              </a:rPr>
              <a:t> и диагностированная </a:t>
            </a:r>
            <a:endParaRPr lang="en-US" sz="1200" dirty="0" smtClean="0">
              <a:solidFill>
                <a:srgbClr val="666666"/>
              </a:solidFill>
              <a:latin typeface="Arial"/>
              <a:ea typeface="Times New Roman"/>
              <a:cs typeface="Times New Roman"/>
            </a:endParaRPr>
          </a:p>
          <a:p>
            <a:r>
              <a:rPr lang="ru-RU" sz="1200" dirty="0" smtClean="0">
                <a:solidFill>
                  <a:srgbClr val="666666"/>
                </a:solidFill>
                <a:latin typeface="Arial"/>
                <a:ea typeface="Times New Roman"/>
                <a:cs typeface="Times New Roman"/>
              </a:rPr>
              <a:t>в </a:t>
            </a:r>
            <a:r>
              <a:rPr lang="ru-RU" sz="1200" dirty="0">
                <a:solidFill>
                  <a:srgbClr val="666666"/>
                </a:solidFill>
                <a:latin typeface="Arial"/>
                <a:ea typeface="Times New Roman"/>
                <a:cs typeface="Times New Roman"/>
              </a:rPr>
              <a:t>период действия страхования острая респираторная инфекция, вызываемая </a:t>
            </a:r>
            <a:endParaRPr lang="en-US" sz="1200" dirty="0" smtClean="0">
              <a:solidFill>
                <a:srgbClr val="666666"/>
              </a:solidFill>
              <a:latin typeface="Arial"/>
              <a:ea typeface="Times New Roman"/>
              <a:cs typeface="Times New Roman"/>
            </a:endParaRPr>
          </a:p>
          <a:p>
            <a:r>
              <a:rPr lang="ru-RU" sz="1200" dirty="0" err="1" smtClean="0">
                <a:solidFill>
                  <a:srgbClr val="666666"/>
                </a:solidFill>
                <a:latin typeface="Arial"/>
                <a:ea typeface="Times New Roman"/>
                <a:cs typeface="Times New Roman"/>
              </a:rPr>
              <a:t>коронавирусом</a:t>
            </a:r>
            <a:r>
              <a:rPr lang="ru-RU" sz="1200" dirty="0" smtClean="0">
                <a:solidFill>
                  <a:srgbClr val="666666"/>
                </a:solidFill>
                <a:latin typeface="Arial"/>
                <a:ea typeface="Times New Roman"/>
                <a:cs typeface="Times New Roman"/>
              </a:rPr>
              <a:t> </a:t>
            </a:r>
            <a:r>
              <a:rPr lang="ru-RU" sz="1200" dirty="0">
                <a:solidFill>
                  <a:srgbClr val="666666"/>
                </a:solidFill>
                <a:latin typeface="Arial"/>
                <a:ea typeface="Times New Roman"/>
                <a:cs typeface="Times New Roman"/>
              </a:rPr>
              <a:t>SARS-CoV-2, код МКБ-10 – U07.1 (COVID-19). </a:t>
            </a:r>
          </a:p>
          <a:p>
            <a:endParaRPr lang="ru-RU" sz="1200" dirty="0"/>
          </a:p>
        </p:txBody>
      </p:sp>
    </p:spTree>
    <p:extLst>
      <p:ext uri="{BB962C8B-B14F-4D97-AF65-F5344CB8AC3E}">
        <p14:creationId xmlns:p14="http://schemas.microsoft.com/office/powerpoint/2010/main" val="872967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32035" y="3018947"/>
            <a:ext cx="3528000" cy="1169551"/>
          </a:xfrm>
          <a:prstGeom prst="rect">
            <a:avLst/>
          </a:prstGeom>
        </p:spPr>
        <p:txBody>
          <a:bodyPr wrap="square">
            <a:spAutoFit/>
          </a:bodyPr>
          <a:lstStyle/>
          <a:p>
            <a:pPr>
              <a:buClr>
                <a:schemeClr val="accent1"/>
              </a:buClr>
              <a:buSzPct val="400000"/>
            </a:pPr>
            <a:r>
              <a:rPr lang="ru-RU" sz="1400" b="0" dirty="0" smtClean="0">
                <a:latin typeface="+mn-lt"/>
              </a:rPr>
              <a:t>Разработка стратегии по привлечению новых членов в профсоюзную организацию, совместно с директором предприятия, председателем профсоюза и сотрудником </a:t>
            </a:r>
            <a:r>
              <a:rPr lang="ru-RU" sz="1400" b="0" dirty="0">
                <a:latin typeface="+mn-lt"/>
              </a:rPr>
              <a:t>«</a:t>
            </a:r>
            <a:r>
              <a:rPr lang="ru-RU" sz="1400" b="0" dirty="0" smtClean="0">
                <a:latin typeface="+mn-lt"/>
              </a:rPr>
              <a:t>Капитал </a:t>
            </a:r>
            <a:r>
              <a:rPr lang="ru-RU" sz="1400" b="0" dirty="0" err="1" smtClean="0">
                <a:latin typeface="+mn-lt"/>
              </a:rPr>
              <a:t>Лайф</a:t>
            </a:r>
            <a:r>
              <a:rPr lang="ru-RU" sz="1400" b="0" dirty="0">
                <a:latin typeface="+mn-lt"/>
              </a:rPr>
              <a:t>» </a:t>
            </a:r>
          </a:p>
        </p:txBody>
      </p:sp>
      <p:sp>
        <p:nvSpPr>
          <p:cNvPr id="8" name="Прямоугольник 7"/>
          <p:cNvSpPr/>
          <p:nvPr/>
        </p:nvSpPr>
        <p:spPr>
          <a:xfrm>
            <a:off x="832035" y="4311609"/>
            <a:ext cx="3528000" cy="954107"/>
          </a:xfrm>
          <a:prstGeom prst="rect">
            <a:avLst/>
          </a:prstGeom>
          <a:noFill/>
        </p:spPr>
        <p:txBody>
          <a:bodyPr wrap="square">
            <a:spAutoFit/>
          </a:bodyPr>
          <a:lstStyle/>
          <a:p>
            <a:pPr>
              <a:buClr>
                <a:schemeClr val="accent1"/>
              </a:buClr>
              <a:buSzPct val="400000"/>
            </a:pPr>
            <a:r>
              <a:rPr lang="ru-RU" sz="1400" b="0" dirty="0" smtClean="0">
                <a:latin typeface="+mn-lt"/>
              </a:rPr>
              <a:t>Мотивационные выступления наших сотрудников «О преимуществах членства в Профсоюзе» на каждом предприятии перед членами профсоюза и работниками </a:t>
            </a:r>
            <a:endParaRPr lang="ru-RU" sz="1400" b="0" dirty="0">
              <a:latin typeface="+mn-lt"/>
            </a:endParaRPr>
          </a:p>
        </p:txBody>
      </p:sp>
      <p:sp>
        <p:nvSpPr>
          <p:cNvPr id="10" name="Прямоугольник 9"/>
          <p:cNvSpPr/>
          <p:nvPr/>
        </p:nvSpPr>
        <p:spPr>
          <a:xfrm>
            <a:off x="832035" y="5388827"/>
            <a:ext cx="3528000" cy="1169551"/>
          </a:xfrm>
          <a:prstGeom prst="rect">
            <a:avLst/>
          </a:prstGeom>
          <a:noFill/>
        </p:spPr>
        <p:txBody>
          <a:bodyPr wrap="square">
            <a:spAutoFit/>
          </a:bodyPr>
          <a:lstStyle/>
          <a:p>
            <a:pPr>
              <a:buClr>
                <a:schemeClr val="accent1"/>
              </a:buClr>
              <a:buSzPct val="400000"/>
            </a:pPr>
            <a:r>
              <a:rPr lang="ru-RU" sz="1400" b="0" dirty="0" smtClean="0">
                <a:latin typeface="+mn-lt"/>
              </a:rPr>
              <a:t>Сбор заявлений на вступление в профсоюз новых членов. По нашему опыту, после каждого выступления собирается несколько заявлений от желающих вступить в профсоюз</a:t>
            </a:r>
            <a:endParaRPr lang="ru-RU" sz="1400" b="0" dirty="0">
              <a:latin typeface="+mn-lt"/>
            </a:endParaRPr>
          </a:p>
        </p:txBody>
      </p:sp>
      <p:sp>
        <p:nvSpPr>
          <p:cNvPr id="12" name="Прямоугольник 11"/>
          <p:cNvSpPr/>
          <p:nvPr/>
        </p:nvSpPr>
        <p:spPr>
          <a:xfrm>
            <a:off x="5297711" y="3018947"/>
            <a:ext cx="3528000" cy="3400931"/>
          </a:xfrm>
          <a:prstGeom prst="rect">
            <a:avLst/>
          </a:prstGeom>
          <a:noFill/>
        </p:spPr>
        <p:txBody>
          <a:bodyPr wrap="square">
            <a:spAutoFit/>
          </a:bodyPr>
          <a:lstStyle/>
          <a:p>
            <a:pPr>
              <a:spcAft>
                <a:spcPts val="600"/>
              </a:spcAft>
              <a:buClr>
                <a:schemeClr val="accent1"/>
              </a:buClr>
              <a:buSzPct val="400000"/>
            </a:pPr>
            <a:r>
              <a:rPr lang="ru-RU" sz="1400" b="0" u="sng" dirty="0" smtClean="0">
                <a:uFill>
                  <a:solidFill>
                    <a:srgbClr val="FCB414"/>
                  </a:solidFill>
                </a:uFill>
                <a:latin typeface="+mn-lt"/>
              </a:rPr>
              <a:t>Расширение полномочий профсоюза в организации: </a:t>
            </a:r>
          </a:p>
          <a:p>
            <a:pPr>
              <a:buClr>
                <a:schemeClr val="accent1"/>
              </a:buClr>
              <a:buSzPct val="400000"/>
            </a:pPr>
            <a:r>
              <a:rPr lang="ru-RU" sz="1400" b="0" dirty="0" smtClean="0">
                <a:latin typeface="+mn-lt"/>
              </a:rPr>
              <a:t>Понятная и прозрачная система оказания материальной помощи</a:t>
            </a:r>
            <a:r>
              <a:rPr lang="en-US" sz="1400" b="0" dirty="0" smtClean="0">
                <a:latin typeface="+mn-lt"/>
              </a:rPr>
              <a:t>;</a:t>
            </a:r>
            <a:r>
              <a:rPr lang="ru-RU" sz="1400" b="0" dirty="0" smtClean="0">
                <a:latin typeface="+mn-lt"/>
              </a:rPr>
              <a:t> возможность оформления ДМС через профсоюз</a:t>
            </a:r>
            <a:r>
              <a:rPr lang="en-US" sz="1400" b="0" dirty="0" smtClean="0">
                <a:latin typeface="+mn-lt"/>
              </a:rPr>
              <a:t>;</a:t>
            </a:r>
            <a:r>
              <a:rPr lang="ru-RU" sz="1400" b="0" dirty="0" smtClean="0">
                <a:latin typeface="+mn-lt"/>
              </a:rPr>
              <a:t> вступление руководителя предприятия в профсоюз</a:t>
            </a:r>
            <a:r>
              <a:rPr lang="en-US" sz="1400" b="0" dirty="0" smtClean="0">
                <a:latin typeface="+mn-lt"/>
              </a:rPr>
              <a:t>;</a:t>
            </a:r>
            <a:r>
              <a:rPr lang="ru-RU" sz="1400" b="0" dirty="0" smtClean="0">
                <a:latin typeface="+mn-lt"/>
              </a:rPr>
              <a:t> выделение бюджета на уставную деятельность</a:t>
            </a:r>
            <a:r>
              <a:rPr lang="en-US" sz="1400" b="0" dirty="0" smtClean="0">
                <a:latin typeface="+mn-lt"/>
              </a:rPr>
              <a:t>;</a:t>
            </a:r>
            <a:r>
              <a:rPr lang="ru-RU" sz="1400" b="0" dirty="0" smtClean="0">
                <a:latin typeface="+mn-lt"/>
              </a:rPr>
              <a:t> высвобождение профсоюзных средств на оказание других «позитивных» выплат для членов профсоюза</a:t>
            </a:r>
            <a:r>
              <a:rPr lang="en-US" sz="1400" b="0" dirty="0" smtClean="0">
                <a:latin typeface="+mn-lt"/>
              </a:rPr>
              <a:t>;</a:t>
            </a:r>
            <a:r>
              <a:rPr lang="ru-RU" sz="1400" b="0" dirty="0" smtClean="0">
                <a:latin typeface="+mn-lt"/>
              </a:rPr>
              <a:t> урегулирование конфликтных ситуаций из-за травм на производстве через страховую компанию</a:t>
            </a:r>
            <a:r>
              <a:rPr lang="en-US" sz="1400" b="0" dirty="0" smtClean="0">
                <a:latin typeface="+mn-lt"/>
              </a:rPr>
              <a:t>; </a:t>
            </a:r>
            <a:r>
              <a:rPr lang="ru-RU" sz="1400" b="0" dirty="0" smtClean="0">
                <a:latin typeface="+mn-lt"/>
              </a:rPr>
              <a:t>помощь членам профсоюза не только на производстве, но и в быту и т.д.</a:t>
            </a:r>
            <a:endParaRPr lang="ru-RU" sz="1400" b="0" dirty="0">
              <a:latin typeface="+mn-lt"/>
            </a:endParaRPr>
          </a:p>
        </p:txBody>
      </p:sp>
      <p:pic>
        <p:nvPicPr>
          <p:cNvPr id="1026" name="Picture 2" descr="C:\Users\adlapeev\Pictures\Капитал LIFE_лого_итог.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7917" y="227014"/>
            <a:ext cx="1949394" cy="446086"/>
          </a:xfrm>
          <a:prstGeom prst="rect">
            <a:avLst/>
          </a:prstGeom>
          <a:noFill/>
          <a:extLst>
            <a:ext uri="{909E8E84-426E-40DD-AFC4-6F175D3DCCD1}">
              <a14:hiddenFill xmlns:a14="http://schemas.microsoft.com/office/drawing/2010/main">
                <a:solidFill>
                  <a:srgbClr val="FFFFFF"/>
                </a:solidFill>
              </a14:hiddenFill>
            </a:ext>
          </a:extLst>
        </p:spPr>
      </p:pic>
      <p:sp>
        <p:nvSpPr>
          <p:cNvPr id="13" name="Прямоугольник 12"/>
          <p:cNvSpPr/>
          <p:nvPr/>
        </p:nvSpPr>
        <p:spPr>
          <a:xfrm>
            <a:off x="143014" y="112714"/>
            <a:ext cx="3896101" cy="830997"/>
          </a:xfrm>
          <a:prstGeom prst="rect">
            <a:avLst/>
          </a:prstGeom>
        </p:spPr>
        <p:txBody>
          <a:bodyPr wrap="square">
            <a:spAutoFit/>
          </a:bodyPr>
          <a:lstStyle/>
          <a:p>
            <a:r>
              <a:rPr lang="ru-RU" sz="2400" b="0" dirty="0">
                <a:latin typeface="+mn-lt"/>
              </a:rPr>
              <a:t>Как привлечь новых членов </a:t>
            </a:r>
            <a:r>
              <a:rPr lang="ru-RU" sz="2400" b="0" dirty="0" smtClean="0">
                <a:latin typeface="+mn-lt"/>
              </a:rPr>
              <a:t>в Ваш профсоюз?</a:t>
            </a:r>
            <a:endParaRPr lang="ru-RU" sz="2400" b="0" dirty="0">
              <a:latin typeface="+mn-lt"/>
            </a:endParaRPr>
          </a:p>
        </p:txBody>
      </p:sp>
      <p:grpSp>
        <p:nvGrpSpPr>
          <p:cNvPr id="57" name="Group 9">
            <a:extLst>
              <a:ext uri="{FF2B5EF4-FFF2-40B4-BE49-F238E27FC236}">
                <a16:creationId xmlns:a16="http://schemas.microsoft.com/office/drawing/2014/main" id="{AE491266-3CD6-4965-8073-23E992C2E9AF}"/>
              </a:ext>
            </a:extLst>
          </p:cNvPr>
          <p:cNvGrpSpPr/>
          <p:nvPr/>
        </p:nvGrpSpPr>
        <p:grpSpPr>
          <a:xfrm>
            <a:off x="201588" y="1116768"/>
            <a:ext cx="8780531" cy="1405394"/>
            <a:chOff x="1004189" y="2079625"/>
            <a:chExt cx="10456673" cy="2188937"/>
          </a:xfrm>
        </p:grpSpPr>
        <p:sp>
          <p:nvSpPr>
            <p:cNvPr id="95" name="Arrow: Chevron 2">
              <a:extLst>
                <a:ext uri="{FF2B5EF4-FFF2-40B4-BE49-F238E27FC236}">
                  <a16:creationId xmlns:a16="http://schemas.microsoft.com/office/drawing/2014/main" id="{C4940865-309A-435A-80F3-80104F6D24F2}"/>
                </a:ext>
              </a:extLst>
            </p:cNvPr>
            <p:cNvSpPr/>
            <p:nvPr/>
          </p:nvSpPr>
          <p:spPr>
            <a:xfrm>
              <a:off x="1004189" y="2079625"/>
              <a:ext cx="2830069" cy="2188937"/>
            </a:xfrm>
            <a:prstGeom prst="chevron">
              <a:avLst>
                <a:gd name="adj" fmla="val 26399"/>
              </a:avLst>
            </a:prstGeom>
            <a:solidFill>
              <a:srgbClr val="C2C923"/>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96" name="Arrow: Chevron 5">
              <a:extLst>
                <a:ext uri="{FF2B5EF4-FFF2-40B4-BE49-F238E27FC236}">
                  <a16:creationId xmlns:a16="http://schemas.microsoft.com/office/drawing/2014/main" id="{F8D83CA8-F2D6-4B98-8BB8-70088C5E481F}"/>
                </a:ext>
              </a:extLst>
            </p:cNvPr>
            <p:cNvSpPr/>
            <p:nvPr/>
          </p:nvSpPr>
          <p:spPr>
            <a:xfrm>
              <a:off x="3549104" y="2079625"/>
              <a:ext cx="2830069" cy="2188937"/>
            </a:xfrm>
            <a:prstGeom prst="chevron">
              <a:avLst>
                <a:gd name="adj" fmla="val 26399"/>
              </a:avLst>
            </a:prstGeom>
            <a:solidFill>
              <a:srgbClr val="42AFB6"/>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7" name="Arrow: Chevron 6">
              <a:extLst>
                <a:ext uri="{FF2B5EF4-FFF2-40B4-BE49-F238E27FC236}">
                  <a16:creationId xmlns:a16="http://schemas.microsoft.com/office/drawing/2014/main" id="{249443B9-17FB-465A-B335-F0C483849F03}"/>
                </a:ext>
              </a:extLst>
            </p:cNvPr>
            <p:cNvSpPr/>
            <p:nvPr/>
          </p:nvSpPr>
          <p:spPr>
            <a:xfrm>
              <a:off x="6092033" y="2079625"/>
              <a:ext cx="2830069" cy="2188937"/>
            </a:xfrm>
            <a:prstGeom prst="chevron">
              <a:avLst>
                <a:gd name="adj" fmla="val 26399"/>
              </a:avLst>
            </a:prstGeom>
            <a:solidFill>
              <a:srgbClr val="CB1B4A"/>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8" name="Arrow: Chevron 7">
              <a:extLst>
                <a:ext uri="{FF2B5EF4-FFF2-40B4-BE49-F238E27FC236}">
                  <a16:creationId xmlns:a16="http://schemas.microsoft.com/office/drawing/2014/main" id="{DCE687C4-67D4-459C-8082-2ACCCF0BF0EE}"/>
                </a:ext>
              </a:extLst>
            </p:cNvPr>
            <p:cNvSpPr/>
            <p:nvPr/>
          </p:nvSpPr>
          <p:spPr>
            <a:xfrm>
              <a:off x="8630793" y="2079625"/>
              <a:ext cx="2830069" cy="2188937"/>
            </a:xfrm>
            <a:prstGeom prst="chevron">
              <a:avLst>
                <a:gd name="adj" fmla="val 26399"/>
              </a:avLst>
            </a:prstGeom>
            <a:solidFill>
              <a:srgbClr val="FCB414"/>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58" name="TextBox 11">
            <a:extLst>
              <a:ext uri="{FF2B5EF4-FFF2-40B4-BE49-F238E27FC236}">
                <a16:creationId xmlns:a16="http://schemas.microsoft.com/office/drawing/2014/main" id="{C6C4F309-5697-47D4-B491-35FDBCB48E46}"/>
              </a:ext>
            </a:extLst>
          </p:cNvPr>
          <p:cNvSpPr txBox="1"/>
          <p:nvPr/>
        </p:nvSpPr>
        <p:spPr>
          <a:xfrm>
            <a:off x="920142" y="1116768"/>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FF"/>
                </a:solidFill>
                <a:effectLst/>
                <a:uLnTx/>
                <a:uFillTx/>
                <a:latin typeface="Open Sans" panose="020B0606030504020204" pitchFamily="34" charset="0"/>
              </a:rPr>
              <a:t>1</a:t>
            </a:r>
            <a:endParaRPr kumimoji="0" lang="en-GB" sz="4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0" name="TextBox 15">
            <a:extLst>
              <a:ext uri="{FF2B5EF4-FFF2-40B4-BE49-F238E27FC236}">
                <a16:creationId xmlns:a16="http://schemas.microsoft.com/office/drawing/2014/main" id="{85E8FC34-23F3-45B7-BCDB-49F75305C159}"/>
              </a:ext>
            </a:extLst>
          </p:cNvPr>
          <p:cNvSpPr txBox="1"/>
          <p:nvPr/>
        </p:nvSpPr>
        <p:spPr>
          <a:xfrm>
            <a:off x="2998340" y="1126346"/>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FF"/>
                </a:solidFill>
                <a:effectLst/>
                <a:uLnTx/>
                <a:uFillTx/>
                <a:latin typeface="Open Sans" panose="020B0606030504020204" pitchFamily="34" charset="0"/>
              </a:rPr>
              <a:t>2</a:t>
            </a:r>
            <a:endParaRPr kumimoji="0" lang="en-GB" sz="4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2" name="TextBox 17">
            <a:extLst>
              <a:ext uri="{FF2B5EF4-FFF2-40B4-BE49-F238E27FC236}">
                <a16:creationId xmlns:a16="http://schemas.microsoft.com/office/drawing/2014/main" id="{2A4DC886-5099-4901-BA59-52FB95C78D3C}"/>
              </a:ext>
            </a:extLst>
          </p:cNvPr>
          <p:cNvSpPr txBox="1"/>
          <p:nvPr/>
        </p:nvSpPr>
        <p:spPr>
          <a:xfrm>
            <a:off x="5135319" y="1126346"/>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FF"/>
                </a:solidFill>
                <a:effectLst/>
                <a:uLnTx/>
                <a:uFillTx/>
                <a:latin typeface="Open Sans" panose="020B0606030504020204" pitchFamily="34" charset="0"/>
              </a:rPr>
              <a:t>3</a:t>
            </a:r>
            <a:endParaRPr kumimoji="0" lang="en-GB" sz="4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4" name="TextBox 19">
            <a:extLst>
              <a:ext uri="{FF2B5EF4-FFF2-40B4-BE49-F238E27FC236}">
                <a16:creationId xmlns:a16="http://schemas.microsoft.com/office/drawing/2014/main" id="{8B7D3348-D7A7-42D4-BC41-90C99B1054DF}"/>
              </a:ext>
            </a:extLst>
          </p:cNvPr>
          <p:cNvSpPr txBox="1"/>
          <p:nvPr/>
        </p:nvSpPr>
        <p:spPr>
          <a:xfrm>
            <a:off x="7334630" y="1127609"/>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FF"/>
                </a:solidFill>
                <a:effectLst/>
                <a:uLnTx/>
                <a:uFillTx/>
                <a:latin typeface="Open Sans" panose="020B0606030504020204" pitchFamily="34" charset="0"/>
              </a:rPr>
              <a:t>4</a:t>
            </a:r>
            <a:endParaRPr kumimoji="0" lang="en-GB" sz="4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66" name="Group 21">
            <a:extLst>
              <a:ext uri="{FF2B5EF4-FFF2-40B4-BE49-F238E27FC236}">
                <a16:creationId xmlns:a16="http://schemas.microsoft.com/office/drawing/2014/main" id="{0C70D80D-7241-49E5-B79F-F66023BD33BE}"/>
              </a:ext>
            </a:extLst>
          </p:cNvPr>
          <p:cNvGrpSpPr/>
          <p:nvPr/>
        </p:nvGrpSpPr>
        <p:grpSpPr>
          <a:xfrm>
            <a:off x="1214263" y="1751608"/>
            <a:ext cx="498130" cy="561406"/>
            <a:chOff x="7931851" y="2464731"/>
            <a:chExt cx="1002842" cy="1223210"/>
          </a:xfrm>
        </p:grpSpPr>
        <p:sp>
          <p:nvSpPr>
            <p:cNvPr id="81" name="Freeform 5">
              <a:extLst>
                <a:ext uri="{FF2B5EF4-FFF2-40B4-BE49-F238E27FC236}">
                  <a16:creationId xmlns:a16="http://schemas.microsoft.com/office/drawing/2014/main" id="{2EFDDA8C-F02D-451A-92D0-C379C57C68C9}"/>
                </a:ext>
              </a:extLst>
            </p:cNvPr>
            <p:cNvSpPr>
              <a:spLocks noEditPoints="1"/>
            </p:cNvSpPr>
            <p:nvPr/>
          </p:nvSpPr>
          <p:spPr bwMode="auto">
            <a:xfrm>
              <a:off x="8120806" y="2650831"/>
              <a:ext cx="623981" cy="1037110"/>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7A7D">
                    <a:lumMod val="60000"/>
                    <a:lumOff val="40000"/>
                  </a:srgbClr>
                </a:solidFill>
                <a:effectLst/>
                <a:uLnTx/>
                <a:uFillTx/>
                <a:latin typeface="Calibri" panose="020F0502020204030204"/>
                <a:ea typeface="+mn-ea"/>
                <a:cs typeface="+mn-cs"/>
              </a:endParaRPr>
            </a:p>
          </p:txBody>
        </p:sp>
        <p:sp>
          <p:nvSpPr>
            <p:cNvPr id="82" name="Freeform 6">
              <a:extLst>
                <a:ext uri="{FF2B5EF4-FFF2-40B4-BE49-F238E27FC236}">
                  <a16:creationId xmlns:a16="http://schemas.microsoft.com/office/drawing/2014/main" id="{9216C7A6-BAB4-44DD-9F2C-807450B8D224}"/>
                </a:ext>
              </a:extLst>
            </p:cNvPr>
            <p:cNvSpPr>
              <a:spLocks noEditPoints="1"/>
            </p:cNvSpPr>
            <p:nvPr/>
          </p:nvSpPr>
          <p:spPr bwMode="auto">
            <a:xfrm>
              <a:off x="8193151" y="2944496"/>
              <a:ext cx="44264" cy="75201"/>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3" name="Freeform 7">
              <a:extLst>
                <a:ext uri="{FF2B5EF4-FFF2-40B4-BE49-F238E27FC236}">
                  <a16:creationId xmlns:a16="http://schemas.microsoft.com/office/drawing/2014/main" id="{3D8F563F-9230-4CAB-B26B-EB94AC50C1AA}"/>
                </a:ext>
              </a:extLst>
            </p:cNvPr>
            <p:cNvSpPr>
              <a:spLocks noEditPoints="1"/>
            </p:cNvSpPr>
            <p:nvPr/>
          </p:nvSpPr>
          <p:spPr bwMode="auto">
            <a:xfrm>
              <a:off x="8215045" y="3044923"/>
              <a:ext cx="160397" cy="257493"/>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4" name="Freeform 8">
              <a:extLst>
                <a:ext uri="{FF2B5EF4-FFF2-40B4-BE49-F238E27FC236}">
                  <a16:creationId xmlns:a16="http://schemas.microsoft.com/office/drawing/2014/main" id="{E9573E48-413D-425B-8A0B-717DF75C4BAD}"/>
                </a:ext>
              </a:extLst>
            </p:cNvPr>
            <p:cNvSpPr>
              <a:spLocks noEditPoints="1"/>
            </p:cNvSpPr>
            <p:nvPr/>
          </p:nvSpPr>
          <p:spPr bwMode="auto">
            <a:xfrm>
              <a:off x="8585816" y="3030644"/>
              <a:ext cx="71870" cy="8900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5" name="Freeform 9">
              <a:extLst>
                <a:ext uri="{FF2B5EF4-FFF2-40B4-BE49-F238E27FC236}">
                  <a16:creationId xmlns:a16="http://schemas.microsoft.com/office/drawing/2014/main" id="{0F22A048-3BC2-407C-B58A-9AAA1E55B361}"/>
                </a:ext>
              </a:extLst>
            </p:cNvPr>
            <p:cNvSpPr>
              <a:spLocks noEditPoints="1"/>
            </p:cNvSpPr>
            <p:nvPr/>
          </p:nvSpPr>
          <p:spPr bwMode="auto">
            <a:xfrm>
              <a:off x="8413044" y="2724603"/>
              <a:ext cx="259397" cy="28271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6" name="Freeform 10">
              <a:extLst>
                <a:ext uri="{FF2B5EF4-FFF2-40B4-BE49-F238E27FC236}">
                  <a16:creationId xmlns:a16="http://schemas.microsoft.com/office/drawing/2014/main" id="{6CE035DE-7564-4AA5-B06E-DF156B4A0668}"/>
                </a:ext>
              </a:extLst>
            </p:cNvPr>
            <p:cNvSpPr>
              <a:spLocks noEditPoints="1"/>
            </p:cNvSpPr>
            <p:nvPr/>
          </p:nvSpPr>
          <p:spPr bwMode="auto">
            <a:xfrm>
              <a:off x="8413044" y="2464731"/>
              <a:ext cx="39980" cy="152306"/>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7" name="Freeform 11">
              <a:extLst>
                <a:ext uri="{FF2B5EF4-FFF2-40B4-BE49-F238E27FC236}">
                  <a16:creationId xmlns:a16="http://schemas.microsoft.com/office/drawing/2014/main" id="{E32586E0-33E5-429E-B769-2F9CF4AC76FA}"/>
                </a:ext>
              </a:extLst>
            </p:cNvPr>
            <p:cNvSpPr>
              <a:spLocks noEditPoints="1"/>
            </p:cNvSpPr>
            <p:nvPr/>
          </p:nvSpPr>
          <p:spPr bwMode="auto">
            <a:xfrm>
              <a:off x="8169830" y="2526606"/>
              <a:ext cx="101379" cy="140883"/>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8" name="Freeform 12">
              <a:extLst>
                <a:ext uri="{FF2B5EF4-FFF2-40B4-BE49-F238E27FC236}">
                  <a16:creationId xmlns:a16="http://schemas.microsoft.com/office/drawing/2014/main" id="{C3C340CC-B063-435F-8CFC-90F0D0860F09}"/>
                </a:ext>
              </a:extLst>
            </p:cNvPr>
            <p:cNvSpPr>
              <a:spLocks noEditPoints="1"/>
            </p:cNvSpPr>
            <p:nvPr/>
          </p:nvSpPr>
          <p:spPr bwMode="auto">
            <a:xfrm>
              <a:off x="8730507" y="3132975"/>
              <a:ext cx="142311" cy="99951"/>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9" name="Freeform 13">
              <a:extLst>
                <a:ext uri="{FF2B5EF4-FFF2-40B4-BE49-F238E27FC236}">
                  <a16:creationId xmlns:a16="http://schemas.microsoft.com/office/drawing/2014/main" id="{1471ED3B-E1EC-4E7C-B0C2-12C918C6D578}"/>
                </a:ext>
              </a:extLst>
            </p:cNvPr>
            <p:cNvSpPr>
              <a:spLocks noEditPoints="1"/>
            </p:cNvSpPr>
            <p:nvPr/>
          </p:nvSpPr>
          <p:spPr bwMode="auto">
            <a:xfrm>
              <a:off x="7993726" y="2704613"/>
              <a:ext cx="142311" cy="98999"/>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0" name="Freeform 14">
              <a:extLst>
                <a:ext uri="{FF2B5EF4-FFF2-40B4-BE49-F238E27FC236}">
                  <a16:creationId xmlns:a16="http://schemas.microsoft.com/office/drawing/2014/main" id="{044298CC-4D9B-4328-971B-2ED9C04EE885}"/>
                </a:ext>
              </a:extLst>
            </p:cNvPr>
            <p:cNvSpPr>
              <a:spLocks noEditPoints="1"/>
            </p:cNvSpPr>
            <p:nvPr/>
          </p:nvSpPr>
          <p:spPr bwMode="auto">
            <a:xfrm>
              <a:off x="8782387" y="2949255"/>
              <a:ext cx="152306" cy="40457"/>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1" name="Freeform 15">
              <a:extLst>
                <a:ext uri="{FF2B5EF4-FFF2-40B4-BE49-F238E27FC236}">
                  <a16:creationId xmlns:a16="http://schemas.microsoft.com/office/drawing/2014/main" id="{7285F61C-1032-40CE-A6B0-E198E6E268E4}"/>
                </a:ext>
              </a:extLst>
            </p:cNvPr>
            <p:cNvSpPr>
              <a:spLocks noEditPoints="1"/>
            </p:cNvSpPr>
            <p:nvPr/>
          </p:nvSpPr>
          <p:spPr bwMode="auto">
            <a:xfrm>
              <a:off x="7931851" y="2949255"/>
              <a:ext cx="151355" cy="40457"/>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2" name="Freeform 16">
              <a:extLst>
                <a:ext uri="{FF2B5EF4-FFF2-40B4-BE49-F238E27FC236}">
                  <a16:creationId xmlns:a16="http://schemas.microsoft.com/office/drawing/2014/main" id="{8403A79C-9266-4AE3-B54C-A922181F1D7A}"/>
                </a:ext>
              </a:extLst>
            </p:cNvPr>
            <p:cNvSpPr>
              <a:spLocks noEditPoints="1"/>
            </p:cNvSpPr>
            <p:nvPr/>
          </p:nvSpPr>
          <p:spPr bwMode="auto">
            <a:xfrm>
              <a:off x="8730507" y="2704613"/>
              <a:ext cx="142311" cy="98999"/>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3" name="Freeform 17">
              <a:extLst>
                <a:ext uri="{FF2B5EF4-FFF2-40B4-BE49-F238E27FC236}">
                  <a16:creationId xmlns:a16="http://schemas.microsoft.com/office/drawing/2014/main" id="{340FDC7F-D921-4C82-A33D-C615131435BA}"/>
                </a:ext>
              </a:extLst>
            </p:cNvPr>
            <p:cNvSpPr>
              <a:spLocks noEditPoints="1"/>
            </p:cNvSpPr>
            <p:nvPr/>
          </p:nvSpPr>
          <p:spPr bwMode="auto">
            <a:xfrm>
              <a:off x="7993726" y="3132975"/>
              <a:ext cx="142311" cy="99951"/>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4" name="Freeform 18">
              <a:extLst>
                <a:ext uri="{FF2B5EF4-FFF2-40B4-BE49-F238E27FC236}">
                  <a16:creationId xmlns:a16="http://schemas.microsoft.com/office/drawing/2014/main" id="{2BF628B5-F81A-4728-A432-DB8F52B68CEC}"/>
                </a:ext>
              </a:extLst>
            </p:cNvPr>
            <p:cNvSpPr>
              <a:spLocks noEditPoints="1"/>
            </p:cNvSpPr>
            <p:nvPr/>
          </p:nvSpPr>
          <p:spPr bwMode="auto">
            <a:xfrm>
              <a:off x="8595336" y="2526606"/>
              <a:ext cx="101379" cy="140883"/>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68" name="Group 41">
            <a:extLst>
              <a:ext uri="{FF2B5EF4-FFF2-40B4-BE49-F238E27FC236}">
                <a16:creationId xmlns:a16="http://schemas.microsoft.com/office/drawing/2014/main" id="{6A994A34-A08C-4CB7-A2DA-B19B5F8F02CE}"/>
              </a:ext>
            </a:extLst>
          </p:cNvPr>
          <p:cNvGrpSpPr/>
          <p:nvPr/>
        </p:nvGrpSpPr>
        <p:grpSpPr>
          <a:xfrm>
            <a:off x="5351155" y="1762423"/>
            <a:ext cx="579590" cy="563904"/>
            <a:chOff x="5995988" y="2712903"/>
            <a:chExt cx="2457450" cy="2587625"/>
          </a:xfrm>
        </p:grpSpPr>
        <p:sp>
          <p:nvSpPr>
            <p:cNvPr id="74" name="Freeform 6">
              <a:extLst>
                <a:ext uri="{FF2B5EF4-FFF2-40B4-BE49-F238E27FC236}">
                  <a16:creationId xmlns:a16="http://schemas.microsoft.com/office/drawing/2014/main" id="{F6445F61-0FAD-4464-B50E-2C872833B8E5}"/>
                </a:ext>
              </a:extLst>
            </p:cNvPr>
            <p:cNvSpPr>
              <a:spLocks/>
            </p:cNvSpPr>
            <p:nvPr/>
          </p:nvSpPr>
          <p:spPr bwMode="auto">
            <a:xfrm>
              <a:off x="5995988" y="2712903"/>
              <a:ext cx="2457450" cy="2587625"/>
            </a:xfrm>
            <a:custGeom>
              <a:avLst/>
              <a:gdLst>
                <a:gd name="T0" fmla="*/ 707 w 771"/>
                <a:gd name="T1" fmla="*/ 219 h 812"/>
                <a:gd name="T2" fmla="*/ 760 w 771"/>
                <a:gd name="T3" fmla="*/ 369 h 812"/>
                <a:gd name="T4" fmla="*/ 685 w 771"/>
                <a:gd name="T5" fmla="*/ 634 h 812"/>
                <a:gd name="T6" fmla="*/ 197 w 771"/>
                <a:gd name="T7" fmla="*/ 707 h 812"/>
                <a:gd name="T8" fmla="*/ 97 w 771"/>
                <a:gd name="T9" fmla="*/ 220 h 812"/>
                <a:gd name="T10" fmla="*/ 594 w 771"/>
                <a:gd name="T11" fmla="*/ 106 h 812"/>
                <a:gd name="T12" fmla="*/ 552 w 771"/>
                <a:gd name="T13" fmla="*/ 147 h 812"/>
                <a:gd name="T14" fmla="*/ 509 w 771"/>
                <a:gd name="T15" fmla="*/ 128 h 812"/>
                <a:gd name="T16" fmla="*/ 454 w 771"/>
                <a:gd name="T17" fmla="*/ 113 h 812"/>
                <a:gd name="T18" fmla="*/ 372 w 771"/>
                <a:gd name="T19" fmla="*/ 110 h 812"/>
                <a:gd name="T20" fmla="*/ 241 w 771"/>
                <a:gd name="T21" fmla="*/ 155 h 812"/>
                <a:gd name="T22" fmla="*/ 147 w 771"/>
                <a:gd name="T23" fmla="*/ 249 h 812"/>
                <a:gd name="T24" fmla="*/ 115 w 771"/>
                <a:gd name="T25" fmla="*/ 317 h 812"/>
                <a:gd name="T26" fmla="*/ 103 w 771"/>
                <a:gd name="T27" fmla="*/ 366 h 812"/>
                <a:gd name="T28" fmla="*/ 102 w 771"/>
                <a:gd name="T29" fmla="*/ 450 h 812"/>
                <a:gd name="T30" fmla="*/ 124 w 771"/>
                <a:gd name="T31" fmla="*/ 528 h 812"/>
                <a:gd name="T32" fmla="*/ 209 w 771"/>
                <a:gd name="T33" fmla="*/ 643 h 812"/>
                <a:gd name="T34" fmla="*/ 295 w 771"/>
                <a:gd name="T35" fmla="*/ 694 h 812"/>
                <a:gd name="T36" fmla="*/ 357 w 771"/>
                <a:gd name="T37" fmla="*/ 710 h 812"/>
                <a:gd name="T38" fmla="*/ 439 w 771"/>
                <a:gd name="T39" fmla="*/ 711 h 812"/>
                <a:gd name="T40" fmla="*/ 512 w 771"/>
                <a:gd name="T41" fmla="*/ 693 h 812"/>
                <a:gd name="T42" fmla="*/ 585 w 771"/>
                <a:gd name="T43" fmla="*/ 652 h 812"/>
                <a:gd name="T44" fmla="*/ 644 w 771"/>
                <a:gd name="T45" fmla="*/ 592 h 812"/>
                <a:gd name="T46" fmla="*/ 677 w 771"/>
                <a:gd name="T47" fmla="*/ 536 h 812"/>
                <a:gd name="T48" fmla="*/ 696 w 771"/>
                <a:gd name="T49" fmla="*/ 482 h 812"/>
                <a:gd name="T50" fmla="*/ 704 w 771"/>
                <a:gd name="T51" fmla="*/ 432 h 812"/>
                <a:gd name="T52" fmla="*/ 702 w 771"/>
                <a:gd name="T53" fmla="*/ 374 h 812"/>
                <a:gd name="T54" fmla="*/ 695 w 771"/>
                <a:gd name="T55" fmla="*/ 334 h 812"/>
                <a:gd name="T56" fmla="*/ 666 w 771"/>
                <a:gd name="T57" fmla="*/ 264 h 812"/>
                <a:gd name="T58" fmla="*/ 667 w 771"/>
                <a:gd name="T59" fmla="*/ 258 h 812"/>
                <a:gd name="T60" fmla="*/ 703 w 771"/>
                <a:gd name="T61" fmla="*/ 222 h 812"/>
                <a:gd name="T62" fmla="*/ 707 w 771"/>
                <a:gd name="T63" fmla="*/ 2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1" h="812">
                  <a:moveTo>
                    <a:pt x="707" y="219"/>
                  </a:moveTo>
                  <a:cubicBezTo>
                    <a:pt x="736" y="265"/>
                    <a:pt x="754" y="315"/>
                    <a:pt x="760" y="369"/>
                  </a:cubicBezTo>
                  <a:cubicBezTo>
                    <a:pt x="771" y="467"/>
                    <a:pt x="746" y="557"/>
                    <a:pt x="685" y="634"/>
                  </a:cubicBezTo>
                  <a:cubicBezTo>
                    <a:pt x="561" y="789"/>
                    <a:pt x="347" y="812"/>
                    <a:pt x="197" y="707"/>
                  </a:cubicBezTo>
                  <a:cubicBezTo>
                    <a:pt x="31" y="591"/>
                    <a:pt x="0" y="374"/>
                    <a:pt x="97" y="220"/>
                  </a:cubicBezTo>
                  <a:cubicBezTo>
                    <a:pt x="203" y="52"/>
                    <a:pt x="424" y="0"/>
                    <a:pt x="594" y="106"/>
                  </a:cubicBezTo>
                  <a:cubicBezTo>
                    <a:pt x="580" y="120"/>
                    <a:pt x="566" y="134"/>
                    <a:pt x="552" y="147"/>
                  </a:cubicBezTo>
                  <a:cubicBezTo>
                    <a:pt x="538" y="141"/>
                    <a:pt x="523" y="134"/>
                    <a:pt x="509" y="128"/>
                  </a:cubicBezTo>
                  <a:cubicBezTo>
                    <a:pt x="491" y="121"/>
                    <a:pt x="473" y="116"/>
                    <a:pt x="454" y="113"/>
                  </a:cubicBezTo>
                  <a:cubicBezTo>
                    <a:pt x="427" y="108"/>
                    <a:pt x="399" y="107"/>
                    <a:pt x="372" y="110"/>
                  </a:cubicBezTo>
                  <a:cubicBezTo>
                    <a:pt x="325" y="115"/>
                    <a:pt x="281" y="130"/>
                    <a:pt x="241" y="155"/>
                  </a:cubicBezTo>
                  <a:cubicBezTo>
                    <a:pt x="203" y="179"/>
                    <a:pt x="171" y="211"/>
                    <a:pt x="147" y="249"/>
                  </a:cubicBezTo>
                  <a:cubicBezTo>
                    <a:pt x="134" y="270"/>
                    <a:pt x="123" y="293"/>
                    <a:pt x="115" y="317"/>
                  </a:cubicBezTo>
                  <a:cubicBezTo>
                    <a:pt x="110" y="333"/>
                    <a:pt x="106" y="350"/>
                    <a:pt x="103" y="366"/>
                  </a:cubicBezTo>
                  <a:cubicBezTo>
                    <a:pt x="99" y="394"/>
                    <a:pt x="99" y="422"/>
                    <a:pt x="102" y="450"/>
                  </a:cubicBezTo>
                  <a:cubicBezTo>
                    <a:pt x="105" y="477"/>
                    <a:pt x="113" y="503"/>
                    <a:pt x="124" y="528"/>
                  </a:cubicBezTo>
                  <a:cubicBezTo>
                    <a:pt x="143" y="574"/>
                    <a:pt x="171" y="612"/>
                    <a:pt x="209" y="643"/>
                  </a:cubicBezTo>
                  <a:cubicBezTo>
                    <a:pt x="235" y="665"/>
                    <a:pt x="263" y="682"/>
                    <a:pt x="295" y="694"/>
                  </a:cubicBezTo>
                  <a:cubicBezTo>
                    <a:pt x="315" y="701"/>
                    <a:pt x="336" y="707"/>
                    <a:pt x="357" y="710"/>
                  </a:cubicBezTo>
                  <a:cubicBezTo>
                    <a:pt x="384" y="714"/>
                    <a:pt x="412" y="715"/>
                    <a:pt x="439" y="711"/>
                  </a:cubicBezTo>
                  <a:cubicBezTo>
                    <a:pt x="464" y="708"/>
                    <a:pt x="488" y="702"/>
                    <a:pt x="512" y="693"/>
                  </a:cubicBezTo>
                  <a:cubicBezTo>
                    <a:pt x="538" y="683"/>
                    <a:pt x="563" y="669"/>
                    <a:pt x="585" y="652"/>
                  </a:cubicBezTo>
                  <a:cubicBezTo>
                    <a:pt x="607" y="635"/>
                    <a:pt x="627" y="615"/>
                    <a:pt x="644" y="592"/>
                  </a:cubicBezTo>
                  <a:cubicBezTo>
                    <a:pt x="657" y="575"/>
                    <a:pt x="668" y="556"/>
                    <a:pt x="677" y="536"/>
                  </a:cubicBezTo>
                  <a:cubicBezTo>
                    <a:pt x="686" y="519"/>
                    <a:pt x="692" y="501"/>
                    <a:pt x="696" y="482"/>
                  </a:cubicBezTo>
                  <a:cubicBezTo>
                    <a:pt x="700" y="465"/>
                    <a:pt x="703" y="449"/>
                    <a:pt x="704" y="432"/>
                  </a:cubicBezTo>
                  <a:cubicBezTo>
                    <a:pt x="704" y="413"/>
                    <a:pt x="704" y="393"/>
                    <a:pt x="702" y="374"/>
                  </a:cubicBezTo>
                  <a:cubicBezTo>
                    <a:pt x="701" y="361"/>
                    <a:pt x="698" y="347"/>
                    <a:pt x="695" y="334"/>
                  </a:cubicBezTo>
                  <a:cubicBezTo>
                    <a:pt x="689" y="310"/>
                    <a:pt x="679" y="286"/>
                    <a:pt x="666" y="264"/>
                  </a:cubicBezTo>
                  <a:cubicBezTo>
                    <a:pt x="665" y="262"/>
                    <a:pt x="665" y="260"/>
                    <a:pt x="667" y="258"/>
                  </a:cubicBezTo>
                  <a:cubicBezTo>
                    <a:pt x="680" y="246"/>
                    <a:pt x="691" y="234"/>
                    <a:pt x="703" y="222"/>
                  </a:cubicBezTo>
                  <a:cubicBezTo>
                    <a:pt x="704" y="221"/>
                    <a:pt x="705" y="220"/>
                    <a:pt x="707" y="21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5" name="Freeform 7">
              <a:extLst>
                <a:ext uri="{FF2B5EF4-FFF2-40B4-BE49-F238E27FC236}">
                  <a16:creationId xmlns:a16="http://schemas.microsoft.com/office/drawing/2014/main" id="{681A0B37-AE43-426F-9B49-1395D518CFC9}"/>
                </a:ext>
              </a:extLst>
            </p:cNvPr>
            <p:cNvSpPr>
              <a:spLocks/>
            </p:cNvSpPr>
            <p:nvPr/>
          </p:nvSpPr>
          <p:spPr bwMode="auto">
            <a:xfrm>
              <a:off x="6515101" y="3270116"/>
              <a:ext cx="1450975" cy="1435100"/>
            </a:xfrm>
            <a:custGeom>
              <a:avLst/>
              <a:gdLst>
                <a:gd name="T0" fmla="*/ 350 w 455"/>
                <a:gd name="T1" fmla="*/ 54 h 450"/>
                <a:gd name="T2" fmla="*/ 311 w 455"/>
                <a:gd name="T3" fmla="*/ 93 h 450"/>
                <a:gd name="T4" fmla="*/ 305 w 455"/>
                <a:gd name="T5" fmla="*/ 94 h 450"/>
                <a:gd name="T6" fmla="*/ 262 w 455"/>
                <a:gd name="T7" fmla="*/ 81 h 450"/>
                <a:gd name="T8" fmla="*/ 210 w 455"/>
                <a:gd name="T9" fmla="*/ 82 h 450"/>
                <a:gd name="T10" fmla="*/ 148 w 455"/>
                <a:gd name="T11" fmla="*/ 109 h 450"/>
                <a:gd name="T12" fmla="*/ 103 w 455"/>
                <a:gd name="T13" fmla="*/ 160 h 450"/>
                <a:gd name="T14" fmla="*/ 84 w 455"/>
                <a:gd name="T15" fmla="*/ 216 h 450"/>
                <a:gd name="T16" fmla="*/ 90 w 455"/>
                <a:gd name="T17" fmla="*/ 283 h 450"/>
                <a:gd name="T18" fmla="*/ 154 w 455"/>
                <a:gd name="T19" fmla="*/ 367 h 450"/>
                <a:gd name="T20" fmla="*/ 225 w 455"/>
                <a:gd name="T21" fmla="*/ 392 h 450"/>
                <a:gd name="T22" fmla="*/ 302 w 455"/>
                <a:gd name="T23" fmla="*/ 379 h 450"/>
                <a:gd name="T24" fmla="*/ 364 w 455"/>
                <a:gd name="T25" fmla="*/ 330 h 450"/>
                <a:gd name="T26" fmla="*/ 391 w 455"/>
                <a:gd name="T27" fmla="*/ 273 h 450"/>
                <a:gd name="T28" fmla="*/ 395 w 455"/>
                <a:gd name="T29" fmla="*/ 223 h 450"/>
                <a:gd name="T30" fmla="*/ 380 w 455"/>
                <a:gd name="T31" fmla="*/ 167 h 450"/>
                <a:gd name="T32" fmla="*/ 422 w 455"/>
                <a:gd name="T33" fmla="*/ 125 h 450"/>
                <a:gd name="T34" fmla="*/ 453 w 455"/>
                <a:gd name="T35" fmla="*/ 242 h 450"/>
                <a:gd name="T36" fmla="*/ 418 w 455"/>
                <a:gd name="T37" fmla="*/ 354 h 450"/>
                <a:gd name="T38" fmla="*/ 235 w 455"/>
                <a:gd name="T39" fmla="*/ 450 h 450"/>
                <a:gd name="T40" fmla="*/ 85 w 455"/>
                <a:gd name="T41" fmla="*/ 385 h 450"/>
                <a:gd name="T42" fmla="*/ 95 w 455"/>
                <a:gd name="T43" fmla="*/ 78 h 450"/>
                <a:gd name="T44" fmla="*/ 350 w 455"/>
                <a:gd name="T45" fmla="*/ 54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5" h="450">
                  <a:moveTo>
                    <a:pt x="350" y="54"/>
                  </a:moveTo>
                  <a:cubicBezTo>
                    <a:pt x="337" y="67"/>
                    <a:pt x="324" y="80"/>
                    <a:pt x="311" y="93"/>
                  </a:cubicBezTo>
                  <a:cubicBezTo>
                    <a:pt x="310" y="94"/>
                    <a:pt x="307" y="95"/>
                    <a:pt x="305" y="94"/>
                  </a:cubicBezTo>
                  <a:cubicBezTo>
                    <a:pt x="292" y="87"/>
                    <a:pt x="277" y="83"/>
                    <a:pt x="262" y="81"/>
                  </a:cubicBezTo>
                  <a:cubicBezTo>
                    <a:pt x="244" y="79"/>
                    <a:pt x="227" y="79"/>
                    <a:pt x="210" y="82"/>
                  </a:cubicBezTo>
                  <a:cubicBezTo>
                    <a:pt x="187" y="87"/>
                    <a:pt x="166" y="96"/>
                    <a:pt x="148" y="109"/>
                  </a:cubicBezTo>
                  <a:cubicBezTo>
                    <a:pt x="129" y="123"/>
                    <a:pt x="114" y="140"/>
                    <a:pt x="103" y="160"/>
                  </a:cubicBezTo>
                  <a:cubicBezTo>
                    <a:pt x="93" y="178"/>
                    <a:pt x="87" y="196"/>
                    <a:pt x="84" y="216"/>
                  </a:cubicBezTo>
                  <a:cubicBezTo>
                    <a:pt x="81" y="239"/>
                    <a:pt x="83" y="261"/>
                    <a:pt x="90" y="283"/>
                  </a:cubicBezTo>
                  <a:cubicBezTo>
                    <a:pt x="101" y="319"/>
                    <a:pt x="123" y="347"/>
                    <a:pt x="154" y="367"/>
                  </a:cubicBezTo>
                  <a:cubicBezTo>
                    <a:pt x="176" y="381"/>
                    <a:pt x="199" y="389"/>
                    <a:pt x="225" y="392"/>
                  </a:cubicBezTo>
                  <a:cubicBezTo>
                    <a:pt x="252" y="394"/>
                    <a:pt x="277" y="390"/>
                    <a:pt x="302" y="379"/>
                  </a:cubicBezTo>
                  <a:cubicBezTo>
                    <a:pt x="327" y="368"/>
                    <a:pt x="348" y="352"/>
                    <a:pt x="364" y="330"/>
                  </a:cubicBezTo>
                  <a:cubicBezTo>
                    <a:pt x="377" y="313"/>
                    <a:pt x="386" y="294"/>
                    <a:pt x="391" y="273"/>
                  </a:cubicBezTo>
                  <a:cubicBezTo>
                    <a:pt x="395" y="256"/>
                    <a:pt x="397" y="240"/>
                    <a:pt x="395" y="223"/>
                  </a:cubicBezTo>
                  <a:cubicBezTo>
                    <a:pt x="394" y="204"/>
                    <a:pt x="389" y="185"/>
                    <a:pt x="380" y="167"/>
                  </a:cubicBezTo>
                  <a:cubicBezTo>
                    <a:pt x="394" y="153"/>
                    <a:pt x="408" y="139"/>
                    <a:pt x="422" y="125"/>
                  </a:cubicBezTo>
                  <a:cubicBezTo>
                    <a:pt x="444" y="161"/>
                    <a:pt x="455" y="200"/>
                    <a:pt x="453" y="242"/>
                  </a:cubicBezTo>
                  <a:cubicBezTo>
                    <a:pt x="452" y="283"/>
                    <a:pt x="441" y="320"/>
                    <a:pt x="418" y="354"/>
                  </a:cubicBezTo>
                  <a:cubicBezTo>
                    <a:pt x="374" y="418"/>
                    <a:pt x="312" y="450"/>
                    <a:pt x="235" y="450"/>
                  </a:cubicBezTo>
                  <a:cubicBezTo>
                    <a:pt x="176" y="450"/>
                    <a:pt x="125" y="427"/>
                    <a:pt x="85" y="385"/>
                  </a:cubicBezTo>
                  <a:cubicBezTo>
                    <a:pt x="0" y="295"/>
                    <a:pt x="6" y="160"/>
                    <a:pt x="95" y="78"/>
                  </a:cubicBezTo>
                  <a:cubicBezTo>
                    <a:pt x="179" y="0"/>
                    <a:pt x="293" y="14"/>
                    <a:pt x="350" y="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6" name="Freeform 8">
              <a:extLst>
                <a:ext uri="{FF2B5EF4-FFF2-40B4-BE49-F238E27FC236}">
                  <a16:creationId xmlns:a16="http://schemas.microsoft.com/office/drawing/2014/main" id="{317D8163-925C-45DB-AA2D-C9B6813C7AF1}"/>
                </a:ext>
              </a:extLst>
            </p:cNvPr>
            <p:cNvSpPr>
              <a:spLocks/>
            </p:cNvSpPr>
            <p:nvPr/>
          </p:nvSpPr>
          <p:spPr bwMode="auto">
            <a:xfrm>
              <a:off x="7040563" y="2874828"/>
              <a:ext cx="1381125" cy="1384300"/>
            </a:xfrm>
            <a:custGeom>
              <a:avLst/>
              <a:gdLst>
                <a:gd name="T0" fmla="*/ 363 w 433"/>
                <a:gd name="T1" fmla="*/ 0 h 434"/>
                <a:gd name="T2" fmla="*/ 363 w 433"/>
                <a:gd name="T3" fmla="*/ 71 h 434"/>
                <a:gd name="T4" fmla="*/ 432 w 433"/>
                <a:gd name="T5" fmla="*/ 71 h 434"/>
                <a:gd name="T6" fmla="*/ 433 w 433"/>
                <a:gd name="T7" fmla="*/ 73 h 434"/>
                <a:gd name="T8" fmla="*/ 408 w 433"/>
                <a:gd name="T9" fmla="*/ 98 h 434"/>
                <a:gd name="T10" fmla="*/ 303 w 433"/>
                <a:gd name="T11" fmla="*/ 203 h 434"/>
                <a:gd name="T12" fmla="*/ 292 w 433"/>
                <a:gd name="T13" fmla="*/ 207 h 434"/>
                <a:gd name="T14" fmla="*/ 262 w 433"/>
                <a:gd name="T15" fmla="*/ 208 h 434"/>
                <a:gd name="T16" fmla="*/ 255 w 433"/>
                <a:gd name="T17" fmla="*/ 210 h 434"/>
                <a:gd name="T18" fmla="*/ 176 w 433"/>
                <a:gd name="T19" fmla="*/ 289 h 434"/>
                <a:gd name="T20" fmla="*/ 141 w 433"/>
                <a:gd name="T21" fmla="*/ 325 h 434"/>
                <a:gd name="T22" fmla="*/ 140 w 433"/>
                <a:gd name="T23" fmla="*/ 330 h 434"/>
                <a:gd name="T24" fmla="*/ 146 w 433"/>
                <a:gd name="T25" fmla="*/ 354 h 434"/>
                <a:gd name="T26" fmla="*/ 121 w 433"/>
                <a:gd name="T27" fmla="*/ 415 h 434"/>
                <a:gd name="T28" fmla="*/ 67 w 433"/>
                <a:gd name="T29" fmla="*/ 432 h 434"/>
                <a:gd name="T30" fmla="*/ 12 w 433"/>
                <a:gd name="T31" fmla="*/ 397 h 434"/>
                <a:gd name="T32" fmla="*/ 4 w 433"/>
                <a:gd name="T33" fmla="*/ 342 h 434"/>
                <a:gd name="T34" fmla="*/ 46 w 433"/>
                <a:gd name="T35" fmla="*/ 294 h 434"/>
                <a:gd name="T36" fmla="*/ 105 w 433"/>
                <a:gd name="T37" fmla="*/ 295 h 434"/>
                <a:gd name="T38" fmla="*/ 110 w 433"/>
                <a:gd name="T39" fmla="*/ 293 h 434"/>
                <a:gd name="T40" fmla="*/ 191 w 433"/>
                <a:gd name="T41" fmla="*/ 213 h 434"/>
                <a:gd name="T42" fmla="*/ 223 w 433"/>
                <a:gd name="T43" fmla="*/ 181 h 434"/>
                <a:gd name="T44" fmla="*/ 227 w 433"/>
                <a:gd name="T45" fmla="*/ 171 h 434"/>
                <a:gd name="T46" fmla="*/ 227 w 433"/>
                <a:gd name="T47" fmla="*/ 143 h 434"/>
                <a:gd name="T48" fmla="*/ 231 w 433"/>
                <a:gd name="T49" fmla="*/ 131 h 434"/>
                <a:gd name="T50" fmla="*/ 360 w 433"/>
                <a:gd name="T51" fmla="*/ 3 h 434"/>
                <a:gd name="T52" fmla="*/ 363 w 433"/>
                <a:gd name="T53"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3" h="434">
                  <a:moveTo>
                    <a:pt x="363" y="0"/>
                  </a:moveTo>
                  <a:cubicBezTo>
                    <a:pt x="363" y="24"/>
                    <a:pt x="363" y="47"/>
                    <a:pt x="363" y="71"/>
                  </a:cubicBezTo>
                  <a:cubicBezTo>
                    <a:pt x="386" y="71"/>
                    <a:pt x="409" y="71"/>
                    <a:pt x="432" y="71"/>
                  </a:cubicBezTo>
                  <a:cubicBezTo>
                    <a:pt x="432" y="72"/>
                    <a:pt x="432" y="73"/>
                    <a:pt x="433" y="73"/>
                  </a:cubicBezTo>
                  <a:cubicBezTo>
                    <a:pt x="424" y="81"/>
                    <a:pt x="416" y="90"/>
                    <a:pt x="408" y="98"/>
                  </a:cubicBezTo>
                  <a:cubicBezTo>
                    <a:pt x="373" y="133"/>
                    <a:pt x="338" y="168"/>
                    <a:pt x="303" y="203"/>
                  </a:cubicBezTo>
                  <a:cubicBezTo>
                    <a:pt x="300" y="206"/>
                    <a:pt x="297" y="208"/>
                    <a:pt x="292" y="207"/>
                  </a:cubicBezTo>
                  <a:cubicBezTo>
                    <a:pt x="282" y="207"/>
                    <a:pt x="272" y="207"/>
                    <a:pt x="262" y="208"/>
                  </a:cubicBezTo>
                  <a:cubicBezTo>
                    <a:pt x="260" y="208"/>
                    <a:pt x="256" y="209"/>
                    <a:pt x="255" y="210"/>
                  </a:cubicBezTo>
                  <a:cubicBezTo>
                    <a:pt x="228" y="237"/>
                    <a:pt x="202" y="263"/>
                    <a:pt x="176" y="289"/>
                  </a:cubicBezTo>
                  <a:cubicBezTo>
                    <a:pt x="164" y="301"/>
                    <a:pt x="152" y="313"/>
                    <a:pt x="141" y="325"/>
                  </a:cubicBezTo>
                  <a:cubicBezTo>
                    <a:pt x="140" y="326"/>
                    <a:pt x="139" y="328"/>
                    <a:pt x="140" y="330"/>
                  </a:cubicBezTo>
                  <a:cubicBezTo>
                    <a:pt x="143" y="338"/>
                    <a:pt x="145" y="346"/>
                    <a:pt x="146" y="354"/>
                  </a:cubicBezTo>
                  <a:cubicBezTo>
                    <a:pt x="148" y="379"/>
                    <a:pt x="139" y="399"/>
                    <a:pt x="121" y="415"/>
                  </a:cubicBezTo>
                  <a:cubicBezTo>
                    <a:pt x="105" y="428"/>
                    <a:pt x="87" y="434"/>
                    <a:pt x="67" y="432"/>
                  </a:cubicBezTo>
                  <a:cubicBezTo>
                    <a:pt x="43" y="429"/>
                    <a:pt x="25" y="417"/>
                    <a:pt x="12" y="397"/>
                  </a:cubicBezTo>
                  <a:cubicBezTo>
                    <a:pt x="2" y="380"/>
                    <a:pt x="0" y="361"/>
                    <a:pt x="4" y="342"/>
                  </a:cubicBezTo>
                  <a:cubicBezTo>
                    <a:pt x="10" y="320"/>
                    <a:pt x="24" y="303"/>
                    <a:pt x="46" y="294"/>
                  </a:cubicBezTo>
                  <a:cubicBezTo>
                    <a:pt x="66" y="285"/>
                    <a:pt x="86" y="286"/>
                    <a:pt x="105" y="295"/>
                  </a:cubicBezTo>
                  <a:cubicBezTo>
                    <a:pt x="107" y="295"/>
                    <a:pt x="109" y="294"/>
                    <a:pt x="110" y="293"/>
                  </a:cubicBezTo>
                  <a:cubicBezTo>
                    <a:pt x="137" y="267"/>
                    <a:pt x="164" y="240"/>
                    <a:pt x="191" y="213"/>
                  </a:cubicBezTo>
                  <a:cubicBezTo>
                    <a:pt x="202" y="202"/>
                    <a:pt x="212" y="191"/>
                    <a:pt x="223" y="181"/>
                  </a:cubicBezTo>
                  <a:cubicBezTo>
                    <a:pt x="226" y="178"/>
                    <a:pt x="227" y="175"/>
                    <a:pt x="227" y="171"/>
                  </a:cubicBezTo>
                  <a:cubicBezTo>
                    <a:pt x="227" y="162"/>
                    <a:pt x="227" y="152"/>
                    <a:pt x="227" y="143"/>
                  </a:cubicBezTo>
                  <a:cubicBezTo>
                    <a:pt x="226" y="138"/>
                    <a:pt x="228" y="135"/>
                    <a:pt x="231" y="131"/>
                  </a:cubicBezTo>
                  <a:cubicBezTo>
                    <a:pt x="274" y="88"/>
                    <a:pt x="317" y="45"/>
                    <a:pt x="360" y="3"/>
                  </a:cubicBezTo>
                  <a:cubicBezTo>
                    <a:pt x="361" y="2"/>
                    <a:pt x="362" y="1"/>
                    <a:pt x="363"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grpSp>
        <p:nvGrpSpPr>
          <p:cNvPr id="69" name="Group 45">
            <a:extLst>
              <a:ext uri="{FF2B5EF4-FFF2-40B4-BE49-F238E27FC236}">
                <a16:creationId xmlns:a16="http://schemas.microsoft.com/office/drawing/2014/main" id="{CEFF6EB5-F4AD-4D53-ABF5-479FFE21528A}"/>
              </a:ext>
            </a:extLst>
          </p:cNvPr>
          <p:cNvGrpSpPr/>
          <p:nvPr/>
        </p:nvGrpSpPr>
        <p:grpSpPr>
          <a:xfrm>
            <a:off x="7547038" y="1766356"/>
            <a:ext cx="623778" cy="515188"/>
            <a:chOff x="5418138" y="4568825"/>
            <a:chExt cx="568325" cy="508001"/>
          </a:xfrm>
        </p:grpSpPr>
        <p:sp>
          <p:nvSpPr>
            <p:cNvPr id="70" name="Freeform 5">
              <a:extLst>
                <a:ext uri="{FF2B5EF4-FFF2-40B4-BE49-F238E27FC236}">
                  <a16:creationId xmlns:a16="http://schemas.microsoft.com/office/drawing/2014/main" id="{059EB11E-CEB3-4EF4-B11A-A085FAA9BB87}"/>
                </a:ext>
              </a:extLst>
            </p:cNvPr>
            <p:cNvSpPr>
              <a:spLocks/>
            </p:cNvSpPr>
            <p:nvPr/>
          </p:nvSpPr>
          <p:spPr bwMode="auto">
            <a:xfrm>
              <a:off x="5795963" y="4730750"/>
              <a:ext cx="128588" cy="346075"/>
            </a:xfrm>
            <a:custGeom>
              <a:avLst/>
              <a:gdLst>
                <a:gd name="T0" fmla="*/ 40 w 40"/>
                <a:gd name="T1" fmla="*/ 0 h 107"/>
                <a:gd name="T2" fmla="*/ 40 w 40"/>
                <a:gd name="T3" fmla="*/ 107 h 107"/>
                <a:gd name="T4" fmla="*/ 0 w 40"/>
                <a:gd name="T5" fmla="*/ 107 h 107"/>
                <a:gd name="T6" fmla="*/ 0 w 40"/>
                <a:gd name="T7" fmla="*/ 103 h 107"/>
                <a:gd name="T8" fmla="*/ 0 w 40"/>
                <a:gd name="T9" fmla="*/ 41 h 107"/>
                <a:gd name="T10" fmla="*/ 3 w 40"/>
                <a:gd name="T11" fmla="*/ 35 h 107"/>
                <a:gd name="T12" fmla="*/ 40 w 4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40" h="107">
                  <a:moveTo>
                    <a:pt x="40" y="0"/>
                  </a:moveTo>
                  <a:cubicBezTo>
                    <a:pt x="40" y="107"/>
                    <a:pt x="40" y="107"/>
                    <a:pt x="40" y="107"/>
                  </a:cubicBezTo>
                  <a:cubicBezTo>
                    <a:pt x="40" y="107"/>
                    <a:pt x="14" y="107"/>
                    <a:pt x="0" y="107"/>
                  </a:cubicBezTo>
                  <a:cubicBezTo>
                    <a:pt x="0" y="106"/>
                    <a:pt x="0" y="104"/>
                    <a:pt x="0" y="103"/>
                  </a:cubicBezTo>
                  <a:cubicBezTo>
                    <a:pt x="0" y="82"/>
                    <a:pt x="0" y="62"/>
                    <a:pt x="0" y="41"/>
                  </a:cubicBezTo>
                  <a:cubicBezTo>
                    <a:pt x="0" y="39"/>
                    <a:pt x="1" y="36"/>
                    <a:pt x="3" y="35"/>
                  </a:cubicBezTo>
                  <a:cubicBezTo>
                    <a:pt x="14" y="24"/>
                    <a:pt x="40" y="0"/>
                    <a:pt x="40"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71" name="Freeform 6">
              <a:extLst>
                <a:ext uri="{FF2B5EF4-FFF2-40B4-BE49-F238E27FC236}">
                  <a16:creationId xmlns:a16="http://schemas.microsoft.com/office/drawing/2014/main" id="{59C74A74-22B6-4B79-9765-1DC49446D234}"/>
                </a:ext>
              </a:extLst>
            </p:cNvPr>
            <p:cNvSpPr>
              <a:spLocks/>
            </p:cNvSpPr>
            <p:nvPr/>
          </p:nvSpPr>
          <p:spPr bwMode="auto">
            <a:xfrm>
              <a:off x="5418138" y="4568825"/>
              <a:ext cx="568325" cy="323850"/>
            </a:xfrm>
            <a:custGeom>
              <a:avLst/>
              <a:gdLst>
                <a:gd name="T0" fmla="*/ 81 w 176"/>
                <a:gd name="T1" fmla="*/ 80 h 100"/>
                <a:gd name="T2" fmla="*/ 143 w 176"/>
                <a:gd name="T3" fmla="*/ 22 h 100"/>
                <a:gd name="T4" fmla="*/ 139 w 176"/>
                <a:gd name="T5" fmla="*/ 17 h 100"/>
                <a:gd name="T6" fmla="*/ 141 w 176"/>
                <a:gd name="T7" fmla="*/ 8 h 100"/>
                <a:gd name="T8" fmla="*/ 168 w 176"/>
                <a:gd name="T9" fmla="*/ 1 h 100"/>
                <a:gd name="T10" fmla="*/ 175 w 176"/>
                <a:gd name="T11" fmla="*/ 9 h 100"/>
                <a:gd name="T12" fmla="*/ 168 w 176"/>
                <a:gd name="T13" fmla="*/ 34 h 100"/>
                <a:gd name="T14" fmla="*/ 158 w 176"/>
                <a:gd name="T15" fmla="*/ 37 h 100"/>
                <a:gd name="T16" fmla="*/ 154 w 176"/>
                <a:gd name="T17" fmla="*/ 31 h 100"/>
                <a:gd name="T18" fmla="*/ 134 w 176"/>
                <a:gd name="T19" fmla="*/ 49 h 100"/>
                <a:gd name="T20" fmla="*/ 84 w 176"/>
                <a:gd name="T21" fmla="*/ 96 h 100"/>
                <a:gd name="T22" fmla="*/ 77 w 176"/>
                <a:gd name="T23" fmla="*/ 96 h 100"/>
                <a:gd name="T24" fmla="*/ 51 w 176"/>
                <a:gd name="T25" fmla="*/ 70 h 100"/>
                <a:gd name="T26" fmla="*/ 44 w 176"/>
                <a:gd name="T27" fmla="*/ 69 h 100"/>
                <a:gd name="T28" fmla="*/ 10 w 176"/>
                <a:gd name="T29" fmla="*/ 100 h 100"/>
                <a:gd name="T30" fmla="*/ 9 w 176"/>
                <a:gd name="T31" fmla="*/ 100 h 100"/>
                <a:gd name="T32" fmla="*/ 10 w 176"/>
                <a:gd name="T33" fmla="*/ 82 h 100"/>
                <a:gd name="T34" fmla="*/ 45 w 176"/>
                <a:gd name="T35" fmla="*/ 50 h 100"/>
                <a:gd name="T36" fmla="*/ 51 w 176"/>
                <a:gd name="T37" fmla="*/ 50 h 100"/>
                <a:gd name="T38" fmla="*/ 79 w 176"/>
                <a:gd name="T39" fmla="*/ 78 h 100"/>
                <a:gd name="T40" fmla="*/ 81 w 176"/>
                <a:gd name="T41" fmla="*/ 8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6" h="100">
                  <a:moveTo>
                    <a:pt x="81" y="80"/>
                  </a:moveTo>
                  <a:cubicBezTo>
                    <a:pt x="102" y="60"/>
                    <a:pt x="122" y="41"/>
                    <a:pt x="143" y="22"/>
                  </a:cubicBezTo>
                  <a:cubicBezTo>
                    <a:pt x="141" y="20"/>
                    <a:pt x="140" y="19"/>
                    <a:pt x="139" y="17"/>
                  </a:cubicBezTo>
                  <a:cubicBezTo>
                    <a:pt x="135" y="14"/>
                    <a:pt x="136" y="10"/>
                    <a:pt x="141" y="8"/>
                  </a:cubicBezTo>
                  <a:cubicBezTo>
                    <a:pt x="150" y="6"/>
                    <a:pt x="159" y="3"/>
                    <a:pt x="168" y="1"/>
                  </a:cubicBezTo>
                  <a:cubicBezTo>
                    <a:pt x="173" y="0"/>
                    <a:pt x="176" y="3"/>
                    <a:pt x="175" y="9"/>
                  </a:cubicBezTo>
                  <a:cubicBezTo>
                    <a:pt x="173" y="17"/>
                    <a:pt x="170" y="26"/>
                    <a:pt x="168" y="34"/>
                  </a:cubicBezTo>
                  <a:cubicBezTo>
                    <a:pt x="166" y="40"/>
                    <a:pt x="163" y="41"/>
                    <a:pt x="158" y="37"/>
                  </a:cubicBezTo>
                  <a:cubicBezTo>
                    <a:pt x="157" y="35"/>
                    <a:pt x="155" y="33"/>
                    <a:pt x="154" y="31"/>
                  </a:cubicBezTo>
                  <a:cubicBezTo>
                    <a:pt x="147" y="38"/>
                    <a:pt x="140" y="44"/>
                    <a:pt x="134" y="49"/>
                  </a:cubicBezTo>
                  <a:cubicBezTo>
                    <a:pt x="117" y="65"/>
                    <a:pt x="100" y="80"/>
                    <a:pt x="84" y="96"/>
                  </a:cubicBezTo>
                  <a:cubicBezTo>
                    <a:pt x="81" y="99"/>
                    <a:pt x="79" y="98"/>
                    <a:pt x="77" y="96"/>
                  </a:cubicBezTo>
                  <a:cubicBezTo>
                    <a:pt x="68" y="87"/>
                    <a:pt x="59" y="78"/>
                    <a:pt x="51" y="70"/>
                  </a:cubicBezTo>
                  <a:cubicBezTo>
                    <a:pt x="48" y="67"/>
                    <a:pt x="47" y="67"/>
                    <a:pt x="44" y="69"/>
                  </a:cubicBezTo>
                  <a:cubicBezTo>
                    <a:pt x="33" y="80"/>
                    <a:pt x="21" y="90"/>
                    <a:pt x="10" y="100"/>
                  </a:cubicBezTo>
                  <a:cubicBezTo>
                    <a:pt x="9" y="100"/>
                    <a:pt x="9" y="100"/>
                    <a:pt x="9" y="100"/>
                  </a:cubicBezTo>
                  <a:cubicBezTo>
                    <a:pt x="0" y="90"/>
                    <a:pt x="0" y="90"/>
                    <a:pt x="10" y="82"/>
                  </a:cubicBezTo>
                  <a:cubicBezTo>
                    <a:pt x="21" y="71"/>
                    <a:pt x="33" y="61"/>
                    <a:pt x="45" y="50"/>
                  </a:cubicBezTo>
                  <a:cubicBezTo>
                    <a:pt x="47" y="48"/>
                    <a:pt x="49" y="48"/>
                    <a:pt x="51" y="50"/>
                  </a:cubicBezTo>
                  <a:cubicBezTo>
                    <a:pt x="60" y="60"/>
                    <a:pt x="70" y="69"/>
                    <a:pt x="79" y="78"/>
                  </a:cubicBezTo>
                  <a:cubicBezTo>
                    <a:pt x="80" y="79"/>
                    <a:pt x="80" y="79"/>
                    <a:pt x="81" y="8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72" name="Freeform 7">
              <a:extLst>
                <a:ext uri="{FF2B5EF4-FFF2-40B4-BE49-F238E27FC236}">
                  <a16:creationId xmlns:a16="http://schemas.microsoft.com/office/drawing/2014/main" id="{15734421-AE06-4DC1-824F-48FA24DDFE30}"/>
                </a:ext>
              </a:extLst>
            </p:cNvPr>
            <p:cNvSpPr>
              <a:spLocks/>
            </p:cNvSpPr>
            <p:nvPr/>
          </p:nvSpPr>
          <p:spPr bwMode="auto">
            <a:xfrm>
              <a:off x="5449888" y="4856163"/>
              <a:ext cx="130175" cy="220663"/>
            </a:xfrm>
            <a:custGeom>
              <a:avLst/>
              <a:gdLst>
                <a:gd name="T0" fmla="*/ 37 w 40"/>
                <a:gd name="T1" fmla="*/ 0 h 68"/>
                <a:gd name="T2" fmla="*/ 40 w 40"/>
                <a:gd name="T3" fmla="*/ 2 h 68"/>
                <a:gd name="T4" fmla="*/ 40 w 40"/>
                <a:gd name="T5" fmla="*/ 67 h 68"/>
                <a:gd name="T6" fmla="*/ 40 w 40"/>
                <a:gd name="T7" fmla="*/ 68 h 68"/>
                <a:gd name="T8" fmla="*/ 0 w 40"/>
                <a:gd name="T9" fmla="*/ 68 h 68"/>
                <a:gd name="T10" fmla="*/ 0 w 40"/>
                <a:gd name="T11" fmla="*/ 34 h 68"/>
                <a:gd name="T12" fmla="*/ 1 w 40"/>
                <a:gd name="T13" fmla="*/ 32 h 68"/>
                <a:gd name="T14" fmla="*/ 37 w 40"/>
                <a:gd name="T15" fmla="*/ 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68">
                  <a:moveTo>
                    <a:pt x="37" y="0"/>
                  </a:moveTo>
                  <a:cubicBezTo>
                    <a:pt x="40" y="2"/>
                    <a:pt x="40" y="2"/>
                    <a:pt x="40" y="2"/>
                  </a:cubicBezTo>
                  <a:cubicBezTo>
                    <a:pt x="40" y="24"/>
                    <a:pt x="40" y="46"/>
                    <a:pt x="40" y="67"/>
                  </a:cubicBezTo>
                  <a:cubicBezTo>
                    <a:pt x="40" y="67"/>
                    <a:pt x="40" y="68"/>
                    <a:pt x="40" y="68"/>
                  </a:cubicBezTo>
                  <a:cubicBezTo>
                    <a:pt x="27" y="68"/>
                    <a:pt x="14" y="68"/>
                    <a:pt x="0" y="68"/>
                  </a:cubicBezTo>
                  <a:cubicBezTo>
                    <a:pt x="0" y="57"/>
                    <a:pt x="0" y="45"/>
                    <a:pt x="0" y="34"/>
                  </a:cubicBezTo>
                  <a:cubicBezTo>
                    <a:pt x="0" y="33"/>
                    <a:pt x="1" y="32"/>
                    <a:pt x="1" y="32"/>
                  </a:cubicBezTo>
                  <a:cubicBezTo>
                    <a:pt x="13" y="21"/>
                    <a:pt x="37" y="0"/>
                    <a:pt x="37"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73" name="Freeform 8">
              <a:extLst>
                <a:ext uri="{FF2B5EF4-FFF2-40B4-BE49-F238E27FC236}">
                  <a16:creationId xmlns:a16="http://schemas.microsoft.com/office/drawing/2014/main" id="{422ED166-3B9D-4A26-9603-D883C031D6B1}"/>
                </a:ext>
              </a:extLst>
            </p:cNvPr>
            <p:cNvSpPr>
              <a:spLocks/>
            </p:cNvSpPr>
            <p:nvPr/>
          </p:nvSpPr>
          <p:spPr bwMode="auto">
            <a:xfrm>
              <a:off x="5621338" y="4895850"/>
              <a:ext cx="128588" cy="180975"/>
            </a:xfrm>
            <a:custGeom>
              <a:avLst/>
              <a:gdLst>
                <a:gd name="T0" fmla="*/ 40 w 40"/>
                <a:gd name="T1" fmla="*/ 0 h 56"/>
                <a:gd name="T2" fmla="*/ 40 w 40"/>
                <a:gd name="T3" fmla="*/ 56 h 56"/>
                <a:gd name="T4" fmla="*/ 0 w 40"/>
                <a:gd name="T5" fmla="*/ 56 h 56"/>
                <a:gd name="T6" fmla="*/ 0 w 40"/>
                <a:gd name="T7" fmla="*/ 2 h 56"/>
                <a:gd name="T8" fmla="*/ 14 w 40"/>
                <a:gd name="T9" fmla="*/ 17 h 56"/>
                <a:gd name="T10" fmla="*/ 21 w 40"/>
                <a:gd name="T11" fmla="*/ 17 h 56"/>
                <a:gd name="T12" fmla="*/ 40 w 40"/>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0" h="56">
                  <a:moveTo>
                    <a:pt x="40" y="0"/>
                  </a:moveTo>
                  <a:cubicBezTo>
                    <a:pt x="40" y="19"/>
                    <a:pt x="40" y="37"/>
                    <a:pt x="40" y="56"/>
                  </a:cubicBezTo>
                  <a:cubicBezTo>
                    <a:pt x="27" y="56"/>
                    <a:pt x="14" y="56"/>
                    <a:pt x="0" y="56"/>
                  </a:cubicBezTo>
                  <a:cubicBezTo>
                    <a:pt x="0" y="39"/>
                    <a:pt x="0" y="2"/>
                    <a:pt x="0" y="2"/>
                  </a:cubicBezTo>
                  <a:cubicBezTo>
                    <a:pt x="0" y="2"/>
                    <a:pt x="10" y="12"/>
                    <a:pt x="14" y="17"/>
                  </a:cubicBezTo>
                  <a:cubicBezTo>
                    <a:pt x="16" y="19"/>
                    <a:pt x="18" y="20"/>
                    <a:pt x="21" y="17"/>
                  </a:cubicBezTo>
                  <a:cubicBezTo>
                    <a:pt x="27" y="11"/>
                    <a:pt x="33" y="6"/>
                    <a:pt x="40"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101" name="TextBox 11">
            <a:extLst>
              <a:ext uri="{FF2B5EF4-FFF2-40B4-BE49-F238E27FC236}">
                <a16:creationId xmlns:a16="http://schemas.microsoft.com/office/drawing/2014/main" id="{C6C4F309-5697-47D4-B491-35FDBCB48E46}"/>
              </a:ext>
            </a:extLst>
          </p:cNvPr>
          <p:cNvSpPr txBox="1"/>
          <p:nvPr/>
        </p:nvSpPr>
        <p:spPr>
          <a:xfrm>
            <a:off x="88900" y="3018947"/>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C2C923"/>
                </a:solidFill>
                <a:effectLst/>
                <a:uLnTx/>
                <a:uFillTx/>
                <a:latin typeface="Open Sans" panose="020B0606030504020204" pitchFamily="34" charset="0"/>
              </a:rPr>
              <a:t>1</a:t>
            </a:r>
            <a:endParaRPr kumimoji="0" lang="en-GB" sz="4000" b="1" i="0" u="none" strike="noStrike" kern="1200" cap="none" spc="0" normalizeH="0" baseline="0" noProof="0" dirty="0">
              <a:ln>
                <a:noFill/>
              </a:ln>
              <a:solidFill>
                <a:srgbClr val="C2C923"/>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04" name="TextBox 11">
            <a:extLst>
              <a:ext uri="{FF2B5EF4-FFF2-40B4-BE49-F238E27FC236}">
                <a16:creationId xmlns:a16="http://schemas.microsoft.com/office/drawing/2014/main" id="{C6C4F309-5697-47D4-B491-35FDBCB48E46}"/>
              </a:ext>
            </a:extLst>
          </p:cNvPr>
          <p:cNvSpPr txBox="1"/>
          <p:nvPr/>
        </p:nvSpPr>
        <p:spPr>
          <a:xfrm>
            <a:off x="88900" y="4311609"/>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42AFB6"/>
                </a:solidFill>
                <a:effectLst/>
                <a:uLnTx/>
                <a:uFillTx/>
                <a:latin typeface="Open Sans" panose="020B0606030504020204" pitchFamily="34" charset="0"/>
              </a:rPr>
              <a:t>2</a:t>
            </a:r>
            <a:endParaRPr kumimoji="0" lang="en-GB" sz="4000" b="1" i="0" u="none" strike="noStrike" kern="1200" cap="none" spc="0" normalizeH="0" baseline="0" noProof="0" dirty="0">
              <a:ln>
                <a:noFill/>
              </a:ln>
              <a:solidFill>
                <a:srgbClr val="42AFB6"/>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05" name="TextBox 11">
            <a:extLst>
              <a:ext uri="{FF2B5EF4-FFF2-40B4-BE49-F238E27FC236}">
                <a16:creationId xmlns:a16="http://schemas.microsoft.com/office/drawing/2014/main" id="{C6C4F309-5697-47D4-B491-35FDBCB48E46}"/>
              </a:ext>
            </a:extLst>
          </p:cNvPr>
          <p:cNvSpPr txBox="1"/>
          <p:nvPr/>
        </p:nvSpPr>
        <p:spPr>
          <a:xfrm>
            <a:off x="88900" y="5388827"/>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CB1B4A"/>
                </a:solidFill>
                <a:effectLst/>
                <a:uLnTx/>
                <a:uFillTx/>
                <a:latin typeface="Open Sans" panose="020B0606030504020204" pitchFamily="34" charset="0"/>
              </a:rPr>
              <a:t>3</a:t>
            </a:r>
            <a:endParaRPr kumimoji="0" lang="en-GB" sz="4000" b="1" i="0" u="none" strike="noStrike" kern="1200" cap="none" spc="0" normalizeH="0" baseline="0" noProof="0" dirty="0">
              <a:ln>
                <a:noFill/>
              </a:ln>
              <a:solidFill>
                <a:srgbClr val="CB1B4A"/>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06" name="TextBox 11">
            <a:extLst>
              <a:ext uri="{FF2B5EF4-FFF2-40B4-BE49-F238E27FC236}">
                <a16:creationId xmlns:a16="http://schemas.microsoft.com/office/drawing/2014/main" id="{C6C4F309-5697-47D4-B491-35FDBCB48E46}"/>
              </a:ext>
            </a:extLst>
          </p:cNvPr>
          <p:cNvSpPr txBox="1"/>
          <p:nvPr/>
        </p:nvSpPr>
        <p:spPr>
          <a:xfrm>
            <a:off x="4455143" y="3018947"/>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FCB414"/>
                </a:solidFill>
                <a:effectLst/>
                <a:uLnTx/>
                <a:uFillTx/>
                <a:latin typeface="Open Sans" panose="020B0606030504020204" pitchFamily="34" charset="0"/>
              </a:rPr>
              <a:t>4</a:t>
            </a:r>
            <a:endParaRPr kumimoji="0" lang="en-GB" sz="4000" b="1" i="0" u="none" strike="noStrike" kern="1200" cap="none" spc="0" normalizeH="0" baseline="0" noProof="0" dirty="0">
              <a:ln>
                <a:noFill/>
              </a:ln>
              <a:solidFill>
                <a:srgbClr val="FCB414"/>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107" name="Group 61">
            <a:extLst>
              <a:ext uri="{FF2B5EF4-FFF2-40B4-BE49-F238E27FC236}">
                <a16:creationId xmlns:a16="http://schemas.microsoft.com/office/drawing/2014/main" id="{AF852873-6AFC-4C9B-8C48-2B5665D11FFA}"/>
              </a:ext>
            </a:extLst>
          </p:cNvPr>
          <p:cNvGrpSpPr/>
          <p:nvPr/>
        </p:nvGrpSpPr>
        <p:grpSpPr>
          <a:xfrm>
            <a:off x="3227253" y="1833558"/>
            <a:ext cx="599056" cy="476522"/>
            <a:chOff x="3665538" y="1665288"/>
            <a:chExt cx="3702050" cy="2944812"/>
          </a:xfrm>
          <a:solidFill>
            <a:srgbClr val="FFFFFF"/>
          </a:solidFill>
        </p:grpSpPr>
        <p:sp>
          <p:nvSpPr>
            <p:cNvPr id="108" name="Freeform 46">
              <a:extLst>
                <a:ext uri="{FF2B5EF4-FFF2-40B4-BE49-F238E27FC236}">
                  <a16:creationId xmlns:a16="http://schemas.microsoft.com/office/drawing/2014/main" id="{E1445B80-23CD-43F9-BB07-728379E00756}"/>
                </a:ext>
              </a:extLst>
            </p:cNvPr>
            <p:cNvSpPr>
              <a:spLocks/>
            </p:cNvSpPr>
            <p:nvPr/>
          </p:nvSpPr>
          <p:spPr bwMode="auto">
            <a:xfrm>
              <a:off x="4392613" y="3819525"/>
              <a:ext cx="1006475" cy="790575"/>
            </a:xfrm>
            <a:custGeom>
              <a:avLst/>
              <a:gdLst>
                <a:gd name="T0" fmla="*/ 404 w 806"/>
                <a:gd name="T1" fmla="*/ 628 h 628"/>
                <a:gd name="T2" fmla="*/ 285 w 806"/>
                <a:gd name="T3" fmla="*/ 538 h 628"/>
                <a:gd name="T4" fmla="*/ 13 w 806"/>
                <a:gd name="T5" fmla="*/ 154 h 628"/>
                <a:gd name="T6" fmla="*/ 0 w 806"/>
                <a:gd name="T7" fmla="*/ 135 h 628"/>
                <a:gd name="T8" fmla="*/ 77 w 806"/>
                <a:gd name="T9" fmla="*/ 111 h 628"/>
                <a:gd name="T10" fmla="*/ 410 w 806"/>
                <a:gd name="T11" fmla="*/ 5 h 628"/>
                <a:gd name="T12" fmla="*/ 442 w 806"/>
                <a:gd name="T13" fmla="*/ 15 h 628"/>
                <a:gd name="T14" fmla="*/ 620 w 806"/>
                <a:gd name="T15" fmla="*/ 279 h 628"/>
                <a:gd name="T16" fmla="*/ 756 w 806"/>
                <a:gd name="T17" fmla="*/ 389 h 628"/>
                <a:gd name="T18" fmla="*/ 804 w 806"/>
                <a:gd name="T19" fmla="*/ 464 h 628"/>
                <a:gd name="T20" fmla="*/ 750 w 806"/>
                <a:gd name="T21" fmla="*/ 530 h 628"/>
                <a:gd name="T22" fmla="*/ 465 w 806"/>
                <a:gd name="T23" fmla="*/ 620 h 628"/>
                <a:gd name="T24" fmla="*/ 436 w 806"/>
                <a:gd name="T25" fmla="*/ 628 h 628"/>
                <a:gd name="T26" fmla="*/ 404 w 806"/>
                <a:gd name="T27" fmla="*/ 628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6" h="628">
                  <a:moveTo>
                    <a:pt x="404" y="628"/>
                  </a:moveTo>
                  <a:cubicBezTo>
                    <a:pt x="349" y="618"/>
                    <a:pt x="316" y="582"/>
                    <a:pt x="285" y="538"/>
                  </a:cubicBezTo>
                  <a:cubicBezTo>
                    <a:pt x="196" y="409"/>
                    <a:pt x="104" y="282"/>
                    <a:pt x="13" y="154"/>
                  </a:cubicBezTo>
                  <a:cubicBezTo>
                    <a:pt x="9" y="148"/>
                    <a:pt x="5" y="143"/>
                    <a:pt x="0" y="135"/>
                  </a:cubicBezTo>
                  <a:cubicBezTo>
                    <a:pt x="27" y="126"/>
                    <a:pt x="52" y="119"/>
                    <a:pt x="77" y="111"/>
                  </a:cubicBezTo>
                  <a:cubicBezTo>
                    <a:pt x="188" y="75"/>
                    <a:pt x="299" y="41"/>
                    <a:pt x="410" y="5"/>
                  </a:cubicBezTo>
                  <a:cubicBezTo>
                    <a:pt x="425" y="0"/>
                    <a:pt x="433" y="2"/>
                    <a:pt x="442" y="15"/>
                  </a:cubicBezTo>
                  <a:cubicBezTo>
                    <a:pt x="501" y="104"/>
                    <a:pt x="561" y="191"/>
                    <a:pt x="620" y="279"/>
                  </a:cubicBezTo>
                  <a:cubicBezTo>
                    <a:pt x="654" y="329"/>
                    <a:pt x="699" y="366"/>
                    <a:pt x="756" y="389"/>
                  </a:cubicBezTo>
                  <a:cubicBezTo>
                    <a:pt x="790" y="403"/>
                    <a:pt x="806" y="428"/>
                    <a:pt x="804" y="464"/>
                  </a:cubicBezTo>
                  <a:cubicBezTo>
                    <a:pt x="803" y="495"/>
                    <a:pt x="783" y="519"/>
                    <a:pt x="750" y="530"/>
                  </a:cubicBezTo>
                  <a:cubicBezTo>
                    <a:pt x="655" y="560"/>
                    <a:pt x="560" y="590"/>
                    <a:pt x="465" y="620"/>
                  </a:cubicBezTo>
                  <a:cubicBezTo>
                    <a:pt x="455" y="623"/>
                    <a:pt x="446" y="625"/>
                    <a:pt x="436" y="628"/>
                  </a:cubicBezTo>
                  <a:cubicBezTo>
                    <a:pt x="425" y="628"/>
                    <a:pt x="415" y="628"/>
                    <a:pt x="404" y="6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109" name="Freeform 47">
              <a:extLst>
                <a:ext uri="{FF2B5EF4-FFF2-40B4-BE49-F238E27FC236}">
                  <a16:creationId xmlns:a16="http://schemas.microsoft.com/office/drawing/2014/main" id="{1E3D570E-06B3-42A3-9F6E-8D15FA28E70F}"/>
                </a:ext>
              </a:extLst>
            </p:cNvPr>
            <p:cNvSpPr>
              <a:spLocks/>
            </p:cNvSpPr>
            <p:nvPr/>
          </p:nvSpPr>
          <p:spPr bwMode="auto">
            <a:xfrm>
              <a:off x="4730750" y="1665288"/>
              <a:ext cx="1763713" cy="2030412"/>
            </a:xfrm>
            <a:custGeom>
              <a:avLst/>
              <a:gdLst>
                <a:gd name="T0" fmla="*/ 0 w 1413"/>
                <a:gd name="T1" fmla="*/ 723 h 1613"/>
                <a:gd name="T2" fmla="*/ 906 w 1413"/>
                <a:gd name="T3" fmla="*/ 0 h 1613"/>
                <a:gd name="T4" fmla="*/ 1413 w 1413"/>
                <a:gd name="T5" fmla="*/ 1613 h 1613"/>
                <a:gd name="T6" fmla="*/ 257 w 1413"/>
                <a:gd name="T7" fmla="*/ 1540 h 1613"/>
                <a:gd name="T8" fmla="*/ 0 w 1413"/>
                <a:gd name="T9" fmla="*/ 723 h 1613"/>
              </a:gdLst>
              <a:ahLst/>
              <a:cxnLst>
                <a:cxn ang="0">
                  <a:pos x="T0" y="T1"/>
                </a:cxn>
                <a:cxn ang="0">
                  <a:pos x="T2" y="T3"/>
                </a:cxn>
                <a:cxn ang="0">
                  <a:pos x="T4" y="T5"/>
                </a:cxn>
                <a:cxn ang="0">
                  <a:pos x="T6" y="T7"/>
                </a:cxn>
                <a:cxn ang="0">
                  <a:pos x="T8" y="T9"/>
                </a:cxn>
              </a:cxnLst>
              <a:rect l="0" t="0" r="r" b="b"/>
              <a:pathLst>
                <a:path w="1413" h="1613">
                  <a:moveTo>
                    <a:pt x="0" y="723"/>
                  </a:moveTo>
                  <a:cubicBezTo>
                    <a:pt x="359" y="555"/>
                    <a:pt x="648" y="300"/>
                    <a:pt x="906" y="0"/>
                  </a:cubicBezTo>
                  <a:cubicBezTo>
                    <a:pt x="1075" y="539"/>
                    <a:pt x="1244" y="1074"/>
                    <a:pt x="1413" y="1613"/>
                  </a:cubicBezTo>
                  <a:cubicBezTo>
                    <a:pt x="1031" y="1516"/>
                    <a:pt x="648" y="1473"/>
                    <a:pt x="257" y="1540"/>
                  </a:cubicBezTo>
                  <a:cubicBezTo>
                    <a:pt x="171" y="1267"/>
                    <a:pt x="86" y="996"/>
                    <a:pt x="0" y="7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110" name="Freeform 48">
              <a:extLst>
                <a:ext uri="{FF2B5EF4-FFF2-40B4-BE49-F238E27FC236}">
                  <a16:creationId xmlns:a16="http://schemas.microsoft.com/office/drawing/2014/main" id="{732EBB9F-E158-4289-A7CF-76883368C1C4}"/>
                </a:ext>
              </a:extLst>
            </p:cNvPr>
            <p:cNvSpPr>
              <a:spLocks/>
            </p:cNvSpPr>
            <p:nvPr/>
          </p:nvSpPr>
          <p:spPr bwMode="auto">
            <a:xfrm>
              <a:off x="3665538" y="2630488"/>
              <a:ext cx="1211263" cy="1266825"/>
            </a:xfrm>
            <a:custGeom>
              <a:avLst/>
              <a:gdLst>
                <a:gd name="T0" fmla="*/ 713 w 970"/>
                <a:gd name="T1" fmla="*/ 0 h 1006"/>
                <a:gd name="T2" fmla="*/ 970 w 970"/>
                <a:gd name="T3" fmla="*/ 817 h 1006"/>
                <a:gd name="T4" fmla="*/ 825 w 970"/>
                <a:gd name="T5" fmla="*/ 862 h 1006"/>
                <a:gd name="T6" fmla="*/ 541 w 970"/>
                <a:gd name="T7" fmla="*/ 948 h 1006"/>
                <a:gd name="T8" fmla="*/ 26 w 970"/>
                <a:gd name="T9" fmla="*/ 587 h 1006"/>
                <a:gd name="T10" fmla="*/ 318 w 970"/>
                <a:gd name="T11" fmla="*/ 125 h 1006"/>
                <a:gd name="T12" fmla="*/ 713 w 970"/>
                <a:gd name="T13" fmla="*/ 0 h 1006"/>
              </a:gdLst>
              <a:ahLst/>
              <a:cxnLst>
                <a:cxn ang="0">
                  <a:pos x="T0" y="T1"/>
                </a:cxn>
                <a:cxn ang="0">
                  <a:pos x="T2" y="T3"/>
                </a:cxn>
                <a:cxn ang="0">
                  <a:pos x="T4" y="T5"/>
                </a:cxn>
                <a:cxn ang="0">
                  <a:pos x="T6" y="T7"/>
                </a:cxn>
                <a:cxn ang="0">
                  <a:pos x="T8" y="T9"/>
                </a:cxn>
                <a:cxn ang="0">
                  <a:pos x="T10" y="T11"/>
                </a:cxn>
                <a:cxn ang="0">
                  <a:pos x="T12" y="T13"/>
                </a:cxn>
              </a:cxnLst>
              <a:rect l="0" t="0" r="r" b="b"/>
              <a:pathLst>
                <a:path w="970" h="1006">
                  <a:moveTo>
                    <a:pt x="713" y="0"/>
                  </a:moveTo>
                  <a:cubicBezTo>
                    <a:pt x="799" y="274"/>
                    <a:pt x="884" y="544"/>
                    <a:pt x="970" y="817"/>
                  </a:cubicBezTo>
                  <a:cubicBezTo>
                    <a:pt x="920" y="832"/>
                    <a:pt x="873" y="847"/>
                    <a:pt x="825" y="862"/>
                  </a:cubicBezTo>
                  <a:cubicBezTo>
                    <a:pt x="731" y="891"/>
                    <a:pt x="638" y="926"/>
                    <a:pt x="541" y="948"/>
                  </a:cubicBezTo>
                  <a:cubicBezTo>
                    <a:pt x="297" y="1006"/>
                    <a:pt x="58" y="835"/>
                    <a:pt x="26" y="587"/>
                  </a:cubicBezTo>
                  <a:cubicBezTo>
                    <a:pt x="0" y="381"/>
                    <a:pt x="121" y="190"/>
                    <a:pt x="318" y="125"/>
                  </a:cubicBezTo>
                  <a:cubicBezTo>
                    <a:pt x="449" y="83"/>
                    <a:pt x="580" y="42"/>
                    <a:pt x="7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111" name="Freeform 49">
              <a:extLst>
                <a:ext uri="{FF2B5EF4-FFF2-40B4-BE49-F238E27FC236}">
                  <a16:creationId xmlns:a16="http://schemas.microsoft.com/office/drawing/2014/main" id="{DF27DCC2-492E-4F63-A28D-10C5283278E3}"/>
                </a:ext>
              </a:extLst>
            </p:cNvPr>
            <p:cNvSpPr>
              <a:spLocks/>
            </p:cNvSpPr>
            <p:nvPr/>
          </p:nvSpPr>
          <p:spPr bwMode="auto">
            <a:xfrm>
              <a:off x="6461125" y="1676400"/>
              <a:ext cx="906463" cy="1601787"/>
            </a:xfrm>
            <a:custGeom>
              <a:avLst/>
              <a:gdLst>
                <a:gd name="T0" fmla="*/ 487 w 726"/>
                <a:gd name="T1" fmla="*/ 1272 h 1272"/>
                <a:gd name="T2" fmla="*/ 322 w 726"/>
                <a:gd name="T3" fmla="*/ 1185 h 1272"/>
                <a:gd name="T4" fmla="*/ 371 w 726"/>
                <a:gd name="T5" fmla="*/ 609 h 1272"/>
                <a:gd name="T6" fmla="*/ 0 w 726"/>
                <a:gd name="T7" fmla="*/ 166 h 1272"/>
                <a:gd name="T8" fmla="*/ 87 w 726"/>
                <a:gd name="T9" fmla="*/ 0 h 1272"/>
                <a:gd name="T10" fmla="*/ 487 w 726"/>
                <a:gd name="T11" fmla="*/ 1272 h 1272"/>
              </a:gdLst>
              <a:ahLst/>
              <a:cxnLst>
                <a:cxn ang="0">
                  <a:pos x="T0" y="T1"/>
                </a:cxn>
                <a:cxn ang="0">
                  <a:pos x="T2" y="T3"/>
                </a:cxn>
                <a:cxn ang="0">
                  <a:pos x="T4" y="T5"/>
                </a:cxn>
                <a:cxn ang="0">
                  <a:pos x="T6" y="T7"/>
                </a:cxn>
                <a:cxn ang="0">
                  <a:pos x="T8" y="T9"/>
                </a:cxn>
                <a:cxn ang="0">
                  <a:pos x="T10" y="T11"/>
                </a:cxn>
              </a:cxnLst>
              <a:rect l="0" t="0" r="r" b="b"/>
              <a:pathLst>
                <a:path w="726" h="1272">
                  <a:moveTo>
                    <a:pt x="487" y="1272"/>
                  </a:moveTo>
                  <a:cubicBezTo>
                    <a:pt x="432" y="1243"/>
                    <a:pt x="378" y="1215"/>
                    <a:pt x="322" y="1185"/>
                  </a:cubicBezTo>
                  <a:cubicBezTo>
                    <a:pt x="414" y="999"/>
                    <a:pt x="434" y="807"/>
                    <a:pt x="371" y="609"/>
                  </a:cubicBezTo>
                  <a:cubicBezTo>
                    <a:pt x="309" y="412"/>
                    <a:pt x="183" y="266"/>
                    <a:pt x="0" y="166"/>
                  </a:cubicBezTo>
                  <a:cubicBezTo>
                    <a:pt x="29" y="110"/>
                    <a:pt x="58" y="55"/>
                    <a:pt x="87" y="0"/>
                  </a:cubicBezTo>
                  <a:cubicBezTo>
                    <a:pt x="559" y="240"/>
                    <a:pt x="726" y="828"/>
                    <a:pt x="487" y="12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112" name="Freeform 50">
              <a:extLst>
                <a:ext uri="{FF2B5EF4-FFF2-40B4-BE49-F238E27FC236}">
                  <a16:creationId xmlns:a16="http://schemas.microsoft.com/office/drawing/2014/main" id="{7F2AF29C-C59E-4FBB-B4B4-4B48832F532E}"/>
                </a:ext>
              </a:extLst>
            </p:cNvPr>
            <p:cNvSpPr>
              <a:spLocks/>
            </p:cNvSpPr>
            <p:nvPr/>
          </p:nvSpPr>
          <p:spPr bwMode="auto">
            <a:xfrm>
              <a:off x="6276975" y="2039938"/>
              <a:ext cx="639763" cy="1049337"/>
            </a:xfrm>
            <a:custGeom>
              <a:avLst/>
              <a:gdLst>
                <a:gd name="T0" fmla="*/ 185 w 513"/>
                <a:gd name="T1" fmla="*/ 748 h 833"/>
                <a:gd name="T2" fmla="*/ 214 w 513"/>
                <a:gd name="T3" fmla="*/ 416 h 833"/>
                <a:gd name="T4" fmla="*/ 0 w 513"/>
                <a:gd name="T5" fmla="*/ 161 h 833"/>
                <a:gd name="T6" fmla="*/ 84 w 513"/>
                <a:gd name="T7" fmla="*/ 0 h 833"/>
                <a:gd name="T8" fmla="*/ 347 w 513"/>
                <a:gd name="T9" fmla="*/ 833 h 833"/>
                <a:gd name="T10" fmla="*/ 185 w 513"/>
                <a:gd name="T11" fmla="*/ 748 h 833"/>
              </a:gdLst>
              <a:ahLst/>
              <a:cxnLst>
                <a:cxn ang="0">
                  <a:pos x="T0" y="T1"/>
                </a:cxn>
                <a:cxn ang="0">
                  <a:pos x="T2" y="T3"/>
                </a:cxn>
                <a:cxn ang="0">
                  <a:pos x="T4" y="T5"/>
                </a:cxn>
                <a:cxn ang="0">
                  <a:pos x="T6" y="T7"/>
                </a:cxn>
                <a:cxn ang="0">
                  <a:pos x="T8" y="T9"/>
                </a:cxn>
                <a:cxn ang="0">
                  <a:pos x="T10" y="T11"/>
                </a:cxn>
              </a:cxnLst>
              <a:rect l="0" t="0" r="r" b="b"/>
              <a:pathLst>
                <a:path w="513" h="833">
                  <a:moveTo>
                    <a:pt x="185" y="748"/>
                  </a:moveTo>
                  <a:cubicBezTo>
                    <a:pt x="239" y="639"/>
                    <a:pt x="250" y="529"/>
                    <a:pt x="214" y="416"/>
                  </a:cubicBezTo>
                  <a:cubicBezTo>
                    <a:pt x="178" y="303"/>
                    <a:pt x="106" y="219"/>
                    <a:pt x="0" y="161"/>
                  </a:cubicBezTo>
                  <a:cubicBezTo>
                    <a:pt x="29" y="107"/>
                    <a:pt x="56" y="53"/>
                    <a:pt x="84" y="0"/>
                  </a:cubicBezTo>
                  <a:cubicBezTo>
                    <a:pt x="375" y="139"/>
                    <a:pt x="513" y="525"/>
                    <a:pt x="347" y="833"/>
                  </a:cubicBezTo>
                  <a:cubicBezTo>
                    <a:pt x="294" y="805"/>
                    <a:pt x="241" y="777"/>
                    <a:pt x="185" y="7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282F39"/>
                </a:solidFill>
                <a:effectLst/>
                <a:uLnTx/>
                <a:uFillTx/>
                <a:latin typeface="Calibri" panose="020F0502020204030204"/>
                <a:cs typeface="+mn-cs"/>
              </a:endParaRPr>
            </a:p>
          </p:txBody>
        </p:sp>
      </p:grpSp>
    </p:spTree>
    <p:extLst>
      <p:ext uri="{BB962C8B-B14F-4D97-AF65-F5344CB8AC3E}">
        <p14:creationId xmlns:p14="http://schemas.microsoft.com/office/powerpoint/2010/main" val="3406398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32035" y="3018947"/>
            <a:ext cx="3528000" cy="1384995"/>
          </a:xfrm>
          <a:prstGeom prst="rect">
            <a:avLst/>
          </a:prstGeom>
        </p:spPr>
        <p:txBody>
          <a:bodyPr wrap="square">
            <a:spAutoFit/>
          </a:bodyPr>
          <a:lstStyle/>
          <a:p>
            <a:pPr>
              <a:buClr>
                <a:schemeClr val="accent1"/>
              </a:buClr>
              <a:buSzPct val="400000"/>
            </a:pPr>
            <a:r>
              <a:rPr lang="ru-RU" sz="1400" b="0" dirty="0">
                <a:latin typeface="+mn-lt"/>
              </a:rPr>
              <a:t>За каждым предприятием закрепляется финансовый консультант, который помогает членам профсоюза получить выплату при наступлении страхового случая. Проводит консультации по личным </a:t>
            </a:r>
            <a:r>
              <a:rPr lang="ru-RU" sz="1400" b="0" dirty="0" smtClean="0">
                <a:latin typeface="+mn-lt"/>
              </a:rPr>
              <a:t>программа</a:t>
            </a:r>
            <a:r>
              <a:rPr lang="ru-RU" sz="1400" b="0" dirty="0">
                <a:latin typeface="+mn-lt"/>
              </a:rPr>
              <a:t>м</a:t>
            </a:r>
            <a:r>
              <a:rPr lang="ru-RU" sz="1400" b="0" dirty="0" smtClean="0">
                <a:latin typeface="+mn-lt"/>
              </a:rPr>
              <a:t> </a:t>
            </a:r>
            <a:r>
              <a:rPr lang="ru-RU" sz="1400" b="0" dirty="0">
                <a:latin typeface="+mn-lt"/>
              </a:rPr>
              <a:t>и т.д.</a:t>
            </a:r>
          </a:p>
        </p:txBody>
      </p:sp>
      <p:sp>
        <p:nvSpPr>
          <p:cNvPr id="10" name="Прямоугольник 9"/>
          <p:cNvSpPr/>
          <p:nvPr/>
        </p:nvSpPr>
        <p:spPr>
          <a:xfrm>
            <a:off x="832035" y="4474427"/>
            <a:ext cx="3528000" cy="1815882"/>
          </a:xfrm>
          <a:prstGeom prst="rect">
            <a:avLst/>
          </a:prstGeom>
          <a:noFill/>
        </p:spPr>
        <p:txBody>
          <a:bodyPr wrap="square">
            <a:spAutoFit/>
          </a:bodyPr>
          <a:lstStyle/>
          <a:p>
            <a:pPr>
              <a:buClr>
                <a:schemeClr val="accent1"/>
              </a:buClr>
              <a:buSzPct val="400000"/>
            </a:pPr>
            <a:r>
              <a:rPr lang="ru-RU" sz="1400" b="0" dirty="0">
                <a:latin typeface="+mn-lt"/>
              </a:rPr>
              <a:t>Ежеквартально на каждом предприятии сотрудник «Капитал </a:t>
            </a:r>
            <a:r>
              <a:rPr lang="ru-RU" sz="1400" b="0" dirty="0" err="1">
                <a:latin typeface="+mn-lt"/>
              </a:rPr>
              <a:t>Лайф</a:t>
            </a:r>
            <a:r>
              <a:rPr lang="ru-RU" sz="1400" b="0" dirty="0">
                <a:latin typeface="+mn-lt"/>
              </a:rPr>
              <a:t>» проводит дни финансовой грамотности для членов профсоюза на темы: «Как накопить на образование ребенка?», «Как получить экспертизу при онкологии?»,  «Куда лучше вкладывать деньги»?, «Как защитить ребенка?», «Как не жить в кредит?» и т.д.</a:t>
            </a:r>
          </a:p>
        </p:txBody>
      </p:sp>
      <p:sp>
        <p:nvSpPr>
          <p:cNvPr id="12" name="Прямоугольник 11"/>
          <p:cNvSpPr/>
          <p:nvPr/>
        </p:nvSpPr>
        <p:spPr>
          <a:xfrm>
            <a:off x="5297711" y="3018947"/>
            <a:ext cx="3528000" cy="1169551"/>
          </a:xfrm>
          <a:prstGeom prst="rect">
            <a:avLst/>
          </a:prstGeom>
          <a:noFill/>
        </p:spPr>
        <p:txBody>
          <a:bodyPr wrap="square">
            <a:spAutoFit/>
          </a:bodyPr>
          <a:lstStyle/>
          <a:p>
            <a:pPr>
              <a:buClr>
                <a:schemeClr val="accent1"/>
              </a:buClr>
              <a:buSzPct val="400000"/>
            </a:pPr>
            <a:r>
              <a:rPr lang="ru-RU" sz="1400" b="0" dirty="0">
                <a:uFill>
                  <a:solidFill>
                    <a:srgbClr val="FCB414"/>
                  </a:solidFill>
                </a:uFill>
                <a:latin typeface="+mn-lt"/>
              </a:rPr>
              <a:t>«Капитал </a:t>
            </a:r>
            <a:r>
              <a:rPr lang="ru-RU" sz="1400" b="0" dirty="0" err="1">
                <a:uFill>
                  <a:solidFill>
                    <a:srgbClr val="FCB414"/>
                  </a:solidFill>
                </a:uFill>
                <a:latin typeface="+mn-lt"/>
              </a:rPr>
              <a:t>Лайф</a:t>
            </a:r>
            <a:r>
              <a:rPr lang="ru-RU" sz="1400" b="0" dirty="0">
                <a:uFill>
                  <a:solidFill>
                    <a:srgbClr val="FCB414"/>
                  </a:solidFill>
                </a:uFill>
                <a:latin typeface="+mn-lt"/>
              </a:rPr>
              <a:t>» подготавливает плакаты, листовки, памятки, статью в газету и т.д. для размещения на предприятии с </a:t>
            </a:r>
            <a:r>
              <a:rPr lang="ru-RU" sz="1400" b="0" dirty="0" smtClean="0">
                <a:uFill>
                  <a:solidFill>
                    <a:srgbClr val="FCB414"/>
                  </a:solidFill>
                </a:uFill>
                <a:latin typeface="+mn-lt"/>
              </a:rPr>
              <a:t>общей темой «Преимущества для членов Профсоюза»</a:t>
            </a:r>
            <a:endParaRPr lang="ru-RU" sz="1400" b="0" dirty="0">
              <a:uFill>
                <a:solidFill>
                  <a:srgbClr val="FCB414"/>
                </a:solidFill>
              </a:uFill>
              <a:latin typeface="+mn-lt"/>
            </a:endParaRPr>
          </a:p>
        </p:txBody>
      </p:sp>
      <p:pic>
        <p:nvPicPr>
          <p:cNvPr id="1026" name="Picture 2" descr="C:\Users\adlapeev\Pictures\Капитал LIFE_лого_итог.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7917" y="227014"/>
            <a:ext cx="1949394" cy="446086"/>
          </a:xfrm>
          <a:prstGeom prst="rect">
            <a:avLst/>
          </a:prstGeom>
          <a:noFill/>
          <a:extLst>
            <a:ext uri="{909E8E84-426E-40DD-AFC4-6F175D3DCCD1}">
              <a14:hiddenFill xmlns:a14="http://schemas.microsoft.com/office/drawing/2010/main">
                <a:solidFill>
                  <a:srgbClr val="FFFFFF"/>
                </a:solidFill>
              </a14:hiddenFill>
            </a:ext>
          </a:extLst>
        </p:spPr>
      </p:pic>
      <p:grpSp>
        <p:nvGrpSpPr>
          <p:cNvPr id="57" name="Group 9">
            <a:extLst>
              <a:ext uri="{FF2B5EF4-FFF2-40B4-BE49-F238E27FC236}">
                <a16:creationId xmlns:a16="http://schemas.microsoft.com/office/drawing/2014/main" id="{AE491266-3CD6-4965-8073-23E992C2E9AF}"/>
              </a:ext>
            </a:extLst>
          </p:cNvPr>
          <p:cNvGrpSpPr/>
          <p:nvPr/>
        </p:nvGrpSpPr>
        <p:grpSpPr>
          <a:xfrm>
            <a:off x="201588" y="1116768"/>
            <a:ext cx="8780531" cy="1405394"/>
            <a:chOff x="1004189" y="2079625"/>
            <a:chExt cx="10456673" cy="2188937"/>
          </a:xfrm>
        </p:grpSpPr>
        <p:sp>
          <p:nvSpPr>
            <p:cNvPr id="95" name="Arrow: Chevron 2">
              <a:extLst>
                <a:ext uri="{FF2B5EF4-FFF2-40B4-BE49-F238E27FC236}">
                  <a16:creationId xmlns:a16="http://schemas.microsoft.com/office/drawing/2014/main" id="{C4940865-309A-435A-80F3-80104F6D24F2}"/>
                </a:ext>
              </a:extLst>
            </p:cNvPr>
            <p:cNvSpPr/>
            <p:nvPr/>
          </p:nvSpPr>
          <p:spPr>
            <a:xfrm>
              <a:off x="1004189" y="2079625"/>
              <a:ext cx="2830069" cy="2188937"/>
            </a:xfrm>
            <a:prstGeom prst="chevron">
              <a:avLst>
                <a:gd name="adj" fmla="val 26399"/>
              </a:avLst>
            </a:prstGeom>
            <a:solidFill>
              <a:srgbClr val="00CBD0"/>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96" name="Arrow: Chevron 5">
              <a:extLst>
                <a:ext uri="{FF2B5EF4-FFF2-40B4-BE49-F238E27FC236}">
                  <a16:creationId xmlns:a16="http://schemas.microsoft.com/office/drawing/2014/main" id="{F8D83CA8-F2D6-4B98-8BB8-70088C5E481F}"/>
                </a:ext>
              </a:extLst>
            </p:cNvPr>
            <p:cNvSpPr/>
            <p:nvPr/>
          </p:nvSpPr>
          <p:spPr>
            <a:xfrm>
              <a:off x="3549104" y="2079625"/>
              <a:ext cx="2830069" cy="2188937"/>
            </a:xfrm>
            <a:prstGeom prst="chevron">
              <a:avLst>
                <a:gd name="adj" fmla="val 26399"/>
              </a:avLst>
            </a:prstGeom>
            <a:solidFill>
              <a:srgbClr val="0C8BB8"/>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7" name="Arrow: Chevron 6">
              <a:extLst>
                <a:ext uri="{FF2B5EF4-FFF2-40B4-BE49-F238E27FC236}">
                  <a16:creationId xmlns:a16="http://schemas.microsoft.com/office/drawing/2014/main" id="{249443B9-17FB-465A-B335-F0C483849F03}"/>
                </a:ext>
              </a:extLst>
            </p:cNvPr>
            <p:cNvSpPr/>
            <p:nvPr/>
          </p:nvSpPr>
          <p:spPr>
            <a:xfrm>
              <a:off x="6092033" y="2079625"/>
              <a:ext cx="2830069" cy="2188937"/>
            </a:xfrm>
            <a:prstGeom prst="chevron">
              <a:avLst>
                <a:gd name="adj" fmla="val 26399"/>
              </a:avLst>
            </a:prstGeom>
            <a:solidFill>
              <a:srgbClr val="BDCF17"/>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8" name="Arrow: Chevron 7">
              <a:extLst>
                <a:ext uri="{FF2B5EF4-FFF2-40B4-BE49-F238E27FC236}">
                  <a16:creationId xmlns:a16="http://schemas.microsoft.com/office/drawing/2014/main" id="{DCE687C4-67D4-459C-8082-2ACCCF0BF0EE}"/>
                </a:ext>
              </a:extLst>
            </p:cNvPr>
            <p:cNvSpPr/>
            <p:nvPr/>
          </p:nvSpPr>
          <p:spPr>
            <a:xfrm>
              <a:off x="8630793" y="2079625"/>
              <a:ext cx="2830069" cy="2188937"/>
            </a:xfrm>
            <a:prstGeom prst="chevron">
              <a:avLst>
                <a:gd name="adj" fmla="val 26399"/>
              </a:avLst>
            </a:prstGeom>
            <a:solidFill>
              <a:srgbClr val="CB1B4A"/>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58" name="TextBox 11">
            <a:extLst>
              <a:ext uri="{FF2B5EF4-FFF2-40B4-BE49-F238E27FC236}">
                <a16:creationId xmlns:a16="http://schemas.microsoft.com/office/drawing/2014/main" id="{C6C4F309-5697-47D4-B491-35FDBCB48E46}"/>
              </a:ext>
            </a:extLst>
          </p:cNvPr>
          <p:cNvSpPr txBox="1"/>
          <p:nvPr/>
        </p:nvSpPr>
        <p:spPr>
          <a:xfrm>
            <a:off x="920142" y="1116768"/>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FFFFFF"/>
                </a:solidFill>
                <a:effectLst/>
                <a:uLnTx/>
                <a:uFillTx/>
                <a:latin typeface="Open Sans" panose="020B0606030504020204" pitchFamily="34" charset="0"/>
              </a:rPr>
              <a:t>5</a:t>
            </a:r>
            <a:endParaRPr kumimoji="0" lang="en-GB" sz="4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0" name="TextBox 15">
            <a:extLst>
              <a:ext uri="{FF2B5EF4-FFF2-40B4-BE49-F238E27FC236}">
                <a16:creationId xmlns:a16="http://schemas.microsoft.com/office/drawing/2014/main" id="{85E8FC34-23F3-45B7-BCDB-49F75305C159}"/>
              </a:ext>
            </a:extLst>
          </p:cNvPr>
          <p:cNvSpPr txBox="1"/>
          <p:nvPr/>
        </p:nvSpPr>
        <p:spPr>
          <a:xfrm>
            <a:off x="2998340" y="1126346"/>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FFFFFF"/>
                </a:solidFill>
                <a:effectLst/>
                <a:uLnTx/>
                <a:uFillTx/>
                <a:latin typeface="Open Sans" panose="020B0606030504020204" pitchFamily="34" charset="0"/>
              </a:rPr>
              <a:t>6</a:t>
            </a:r>
            <a:endParaRPr kumimoji="0" lang="en-GB" sz="4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2" name="TextBox 17">
            <a:extLst>
              <a:ext uri="{FF2B5EF4-FFF2-40B4-BE49-F238E27FC236}">
                <a16:creationId xmlns:a16="http://schemas.microsoft.com/office/drawing/2014/main" id="{2A4DC886-5099-4901-BA59-52FB95C78D3C}"/>
              </a:ext>
            </a:extLst>
          </p:cNvPr>
          <p:cNvSpPr txBox="1"/>
          <p:nvPr/>
        </p:nvSpPr>
        <p:spPr>
          <a:xfrm>
            <a:off x="5192469" y="1126346"/>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FFFFFF"/>
                </a:solidFill>
                <a:effectLst/>
                <a:uLnTx/>
                <a:uFillTx/>
                <a:latin typeface="Open Sans" panose="020B0606030504020204" pitchFamily="34" charset="0"/>
              </a:rPr>
              <a:t>7</a:t>
            </a:r>
            <a:endParaRPr kumimoji="0" lang="en-GB" sz="4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64" name="TextBox 19">
            <a:extLst>
              <a:ext uri="{FF2B5EF4-FFF2-40B4-BE49-F238E27FC236}">
                <a16:creationId xmlns:a16="http://schemas.microsoft.com/office/drawing/2014/main" id="{8B7D3348-D7A7-42D4-BC41-90C99B1054DF}"/>
              </a:ext>
            </a:extLst>
          </p:cNvPr>
          <p:cNvSpPr txBox="1"/>
          <p:nvPr/>
        </p:nvSpPr>
        <p:spPr>
          <a:xfrm>
            <a:off x="7334630" y="1127609"/>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FFFFFF"/>
                </a:solidFill>
                <a:effectLst/>
                <a:uLnTx/>
                <a:uFillTx/>
                <a:latin typeface="Open Sans" panose="020B0606030504020204" pitchFamily="34" charset="0"/>
              </a:rPr>
              <a:t>8</a:t>
            </a:r>
            <a:endParaRPr kumimoji="0" lang="en-GB" sz="4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01" name="TextBox 11">
            <a:extLst>
              <a:ext uri="{FF2B5EF4-FFF2-40B4-BE49-F238E27FC236}">
                <a16:creationId xmlns:a16="http://schemas.microsoft.com/office/drawing/2014/main" id="{C6C4F309-5697-47D4-B491-35FDBCB48E46}"/>
              </a:ext>
            </a:extLst>
          </p:cNvPr>
          <p:cNvSpPr txBox="1"/>
          <p:nvPr/>
        </p:nvSpPr>
        <p:spPr>
          <a:xfrm>
            <a:off x="88900" y="3018947"/>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00CBD0"/>
                </a:solidFill>
                <a:effectLst/>
                <a:uLnTx/>
                <a:uFillTx/>
                <a:latin typeface="Open Sans" panose="020B0606030504020204" pitchFamily="34" charset="0"/>
              </a:rPr>
              <a:t>5</a:t>
            </a:r>
            <a:endParaRPr kumimoji="0" lang="en-GB" sz="4000" b="1" i="0" u="none" strike="noStrike" kern="1200" cap="none" spc="0" normalizeH="0" baseline="0" noProof="0" dirty="0">
              <a:ln>
                <a:noFill/>
              </a:ln>
              <a:solidFill>
                <a:srgbClr val="00CBD0"/>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05" name="TextBox 11">
            <a:extLst>
              <a:ext uri="{FF2B5EF4-FFF2-40B4-BE49-F238E27FC236}">
                <a16:creationId xmlns:a16="http://schemas.microsoft.com/office/drawing/2014/main" id="{C6C4F309-5697-47D4-B491-35FDBCB48E46}"/>
              </a:ext>
            </a:extLst>
          </p:cNvPr>
          <p:cNvSpPr txBox="1"/>
          <p:nvPr/>
        </p:nvSpPr>
        <p:spPr>
          <a:xfrm>
            <a:off x="88900" y="4474427"/>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0C8BB8"/>
                </a:solidFill>
                <a:effectLst/>
                <a:uLnTx/>
                <a:uFillTx/>
                <a:latin typeface="Open Sans" panose="020B0606030504020204" pitchFamily="34" charset="0"/>
              </a:rPr>
              <a:t>6</a:t>
            </a:r>
            <a:endParaRPr kumimoji="0" lang="en-GB" sz="4000" b="1" i="0" u="none" strike="noStrike" kern="1200" cap="none" spc="0" normalizeH="0" baseline="0" noProof="0" dirty="0">
              <a:ln>
                <a:noFill/>
              </a:ln>
              <a:solidFill>
                <a:srgbClr val="0C8BB8"/>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06" name="TextBox 11">
            <a:extLst>
              <a:ext uri="{FF2B5EF4-FFF2-40B4-BE49-F238E27FC236}">
                <a16:creationId xmlns:a16="http://schemas.microsoft.com/office/drawing/2014/main" id="{C6C4F309-5697-47D4-B491-35FDBCB48E46}"/>
              </a:ext>
            </a:extLst>
          </p:cNvPr>
          <p:cNvSpPr txBox="1"/>
          <p:nvPr/>
        </p:nvSpPr>
        <p:spPr>
          <a:xfrm>
            <a:off x="4455143" y="3018947"/>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BDCF17"/>
                </a:solidFill>
                <a:effectLst/>
                <a:uLnTx/>
                <a:uFillTx/>
                <a:latin typeface="Open Sans" panose="020B0606030504020204" pitchFamily="34" charset="0"/>
              </a:rPr>
              <a:t>7</a:t>
            </a:r>
            <a:endParaRPr kumimoji="0" lang="en-GB" sz="4000" b="1" i="0" u="none" strike="noStrike" kern="1200" cap="none" spc="0" normalizeH="0" baseline="0" noProof="0" dirty="0">
              <a:ln>
                <a:noFill/>
              </a:ln>
              <a:solidFill>
                <a:srgbClr val="BDCF17"/>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0" name="Прямоугольник 49"/>
          <p:cNvSpPr/>
          <p:nvPr/>
        </p:nvSpPr>
        <p:spPr>
          <a:xfrm>
            <a:off x="5297711" y="4474427"/>
            <a:ext cx="3528000" cy="1169551"/>
          </a:xfrm>
          <a:prstGeom prst="rect">
            <a:avLst/>
          </a:prstGeom>
          <a:noFill/>
        </p:spPr>
        <p:txBody>
          <a:bodyPr wrap="square">
            <a:spAutoFit/>
          </a:bodyPr>
          <a:lstStyle/>
          <a:p>
            <a:pPr>
              <a:buClr>
                <a:schemeClr val="accent1"/>
              </a:buClr>
              <a:buSzPct val="400000"/>
            </a:pPr>
            <a:r>
              <a:rPr lang="ru-RU" sz="1400" b="0" dirty="0">
                <a:uFill>
                  <a:solidFill>
                    <a:srgbClr val="FCB414"/>
                  </a:solidFill>
                </a:uFill>
                <a:latin typeface="+mn-lt"/>
              </a:rPr>
              <a:t>Члены профсоюза получают дополнительные </a:t>
            </a:r>
            <a:r>
              <a:rPr lang="ru-RU" sz="1400" b="0" dirty="0" smtClean="0">
                <a:uFill>
                  <a:solidFill>
                    <a:srgbClr val="FCB414"/>
                  </a:solidFill>
                </a:uFill>
                <a:latin typeface="+mn-lt"/>
              </a:rPr>
              <a:t>скидки от </a:t>
            </a:r>
            <a:r>
              <a:rPr lang="ru-RU" sz="1400" b="0" dirty="0">
                <a:uFill>
                  <a:solidFill>
                    <a:srgbClr val="FCB414"/>
                  </a:solidFill>
                </a:uFill>
                <a:latin typeface="+mn-lt"/>
              </a:rPr>
              <a:t>«Капитал </a:t>
            </a:r>
            <a:r>
              <a:rPr lang="ru-RU" sz="1400" b="0" dirty="0" err="1">
                <a:uFill>
                  <a:solidFill>
                    <a:srgbClr val="FCB414"/>
                  </a:solidFill>
                </a:uFill>
                <a:latin typeface="+mn-lt"/>
              </a:rPr>
              <a:t>Лайф</a:t>
            </a:r>
            <a:r>
              <a:rPr lang="ru-RU" sz="1400" b="0" dirty="0">
                <a:uFill>
                  <a:solidFill>
                    <a:srgbClr val="FCB414"/>
                  </a:solidFill>
                </a:uFill>
                <a:latin typeface="+mn-lt"/>
              </a:rPr>
              <a:t>» на страхование для выезжающих за границу, </a:t>
            </a:r>
            <a:r>
              <a:rPr lang="ru-RU" sz="1400" b="0" dirty="0" smtClean="0">
                <a:uFill>
                  <a:solidFill>
                    <a:srgbClr val="FCB414"/>
                  </a:solidFill>
                </a:uFill>
                <a:latin typeface="+mn-lt"/>
              </a:rPr>
              <a:t>на страхование </a:t>
            </a:r>
            <a:r>
              <a:rPr lang="ru-RU" sz="1400" b="0" dirty="0">
                <a:uFill>
                  <a:solidFill>
                    <a:srgbClr val="FCB414"/>
                  </a:solidFill>
                </a:uFill>
                <a:latin typeface="+mn-lt"/>
              </a:rPr>
              <a:t>детей, на </a:t>
            </a:r>
            <a:r>
              <a:rPr lang="ru-RU" sz="1400" b="0" dirty="0" smtClean="0">
                <a:uFill>
                  <a:solidFill>
                    <a:srgbClr val="FCB414"/>
                  </a:solidFill>
                </a:uFill>
                <a:latin typeface="+mn-lt"/>
              </a:rPr>
              <a:t>медицинское страхование и </a:t>
            </a:r>
            <a:r>
              <a:rPr lang="ru-RU" sz="1400" b="0" dirty="0">
                <a:uFill>
                  <a:solidFill>
                    <a:srgbClr val="FCB414"/>
                  </a:solidFill>
                </a:uFill>
                <a:latin typeface="+mn-lt"/>
              </a:rPr>
              <a:t>т.д.</a:t>
            </a:r>
          </a:p>
        </p:txBody>
      </p:sp>
      <p:sp>
        <p:nvSpPr>
          <p:cNvPr id="51" name="TextBox 11">
            <a:extLst>
              <a:ext uri="{FF2B5EF4-FFF2-40B4-BE49-F238E27FC236}">
                <a16:creationId xmlns:a16="http://schemas.microsoft.com/office/drawing/2014/main" id="{C6C4F309-5697-47D4-B491-35FDBCB48E46}"/>
              </a:ext>
            </a:extLst>
          </p:cNvPr>
          <p:cNvSpPr txBox="1"/>
          <p:nvPr/>
        </p:nvSpPr>
        <p:spPr>
          <a:xfrm>
            <a:off x="4455143" y="4474427"/>
            <a:ext cx="1040775"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000" b="1" i="0" u="none" strike="noStrike" kern="1200" cap="none" spc="0" normalizeH="0" baseline="0" noProof="0" dirty="0" smtClean="0">
                <a:ln>
                  <a:noFill/>
                </a:ln>
                <a:solidFill>
                  <a:srgbClr val="CB1B4A"/>
                </a:solidFill>
                <a:effectLst/>
                <a:uLnTx/>
                <a:uFillTx/>
                <a:latin typeface="Open Sans" panose="020B0606030504020204" pitchFamily="34" charset="0"/>
              </a:rPr>
              <a:t>8</a:t>
            </a:r>
            <a:endParaRPr kumimoji="0" lang="en-GB" sz="4000" b="1" i="0" u="none" strike="noStrike" kern="1200" cap="none" spc="0" normalizeH="0" baseline="0" noProof="0" dirty="0">
              <a:ln>
                <a:noFill/>
              </a:ln>
              <a:solidFill>
                <a:srgbClr val="CB1B4A"/>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53" name="Group 65">
            <a:extLst>
              <a:ext uri="{FF2B5EF4-FFF2-40B4-BE49-F238E27FC236}">
                <a16:creationId xmlns:a16="http://schemas.microsoft.com/office/drawing/2014/main" id="{33E5BD47-D6ED-4A21-BDC0-90BA5D81A5BD}"/>
              </a:ext>
            </a:extLst>
          </p:cNvPr>
          <p:cNvGrpSpPr/>
          <p:nvPr/>
        </p:nvGrpSpPr>
        <p:grpSpPr>
          <a:xfrm>
            <a:off x="3261188" y="1832415"/>
            <a:ext cx="531185" cy="531185"/>
            <a:chOff x="4986338" y="2357438"/>
            <a:chExt cx="2206625" cy="2205038"/>
          </a:xfrm>
          <a:solidFill>
            <a:schemeClr val="bg1"/>
          </a:solidFill>
        </p:grpSpPr>
        <p:sp>
          <p:nvSpPr>
            <p:cNvPr id="54" name="Freeform 27">
              <a:extLst>
                <a:ext uri="{FF2B5EF4-FFF2-40B4-BE49-F238E27FC236}">
                  <a16:creationId xmlns:a16="http://schemas.microsoft.com/office/drawing/2014/main" id="{1BA7F01B-2BC2-4E3C-9CDE-B7DA662C848C}"/>
                </a:ext>
              </a:extLst>
            </p:cNvPr>
            <p:cNvSpPr>
              <a:spLocks noEditPoints="1"/>
            </p:cNvSpPr>
            <p:nvPr/>
          </p:nvSpPr>
          <p:spPr bwMode="auto">
            <a:xfrm>
              <a:off x="4986338" y="2357438"/>
              <a:ext cx="2206625" cy="2205038"/>
            </a:xfrm>
            <a:custGeom>
              <a:avLst/>
              <a:gdLst>
                <a:gd name="T0" fmla="*/ 33 w 715"/>
                <a:gd name="T1" fmla="*/ 138 h 709"/>
                <a:gd name="T2" fmla="*/ 0 w 715"/>
                <a:gd name="T3" fmla="*/ 137 h 709"/>
                <a:gd name="T4" fmla="*/ 0 w 715"/>
                <a:gd name="T5" fmla="*/ 0 h 709"/>
                <a:gd name="T6" fmla="*/ 715 w 715"/>
                <a:gd name="T7" fmla="*/ 0 h 709"/>
                <a:gd name="T8" fmla="*/ 715 w 715"/>
                <a:gd name="T9" fmla="*/ 136 h 709"/>
                <a:gd name="T10" fmla="*/ 686 w 715"/>
                <a:gd name="T11" fmla="*/ 139 h 709"/>
                <a:gd name="T12" fmla="*/ 686 w 715"/>
                <a:gd name="T13" fmla="*/ 589 h 709"/>
                <a:gd name="T14" fmla="*/ 434 w 715"/>
                <a:gd name="T15" fmla="*/ 589 h 709"/>
                <a:gd name="T16" fmla="*/ 432 w 715"/>
                <a:gd name="T17" fmla="*/ 594 h 709"/>
                <a:gd name="T18" fmla="*/ 486 w 715"/>
                <a:gd name="T19" fmla="*/ 648 h 709"/>
                <a:gd name="T20" fmla="*/ 492 w 715"/>
                <a:gd name="T21" fmla="*/ 695 h 709"/>
                <a:gd name="T22" fmla="*/ 445 w 715"/>
                <a:gd name="T23" fmla="*/ 689 h 709"/>
                <a:gd name="T24" fmla="*/ 358 w 715"/>
                <a:gd name="T25" fmla="*/ 602 h 709"/>
                <a:gd name="T26" fmla="*/ 277 w 715"/>
                <a:gd name="T27" fmla="*/ 683 h 709"/>
                <a:gd name="T28" fmla="*/ 264 w 715"/>
                <a:gd name="T29" fmla="*/ 696 h 709"/>
                <a:gd name="T30" fmla="*/ 224 w 715"/>
                <a:gd name="T31" fmla="*/ 696 h 709"/>
                <a:gd name="T32" fmla="*/ 223 w 715"/>
                <a:gd name="T33" fmla="*/ 655 h 709"/>
                <a:gd name="T34" fmla="*/ 270 w 715"/>
                <a:gd name="T35" fmla="*/ 608 h 709"/>
                <a:gd name="T36" fmla="*/ 286 w 715"/>
                <a:gd name="T37" fmla="*/ 590 h 709"/>
                <a:gd name="T38" fmla="*/ 33 w 715"/>
                <a:gd name="T39" fmla="*/ 590 h 709"/>
                <a:gd name="T40" fmla="*/ 33 w 715"/>
                <a:gd name="T41" fmla="*/ 138 h 709"/>
                <a:gd name="T42" fmla="*/ 93 w 715"/>
                <a:gd name="T43" fmla="*/ 138 h 709"/>
                <a:gd name="T44" fmla="*/ 93 w 715"/>
                <a:gd name="T45" fmla="*/ 531 h 709"/>
                <a:gd name="T46" fmla="*/ 626 w 715"/>
                <a:gd name="T47" fmla="*/ 531 h 709"/>
                <a:gd name="T48" fmla="*/ 626 w 715"/>
                <a:gd name="T49" fmla="*/ 138 h 709"/>
                <a:gd name="T50" fmla="*/ 93 w 715"/>
                <a:gd name="T51" fmla="*/ 138 h 709"/>
                <a:gd name="T52" fmla="*/ 658 w 715"/>
                <a:gd name="T53" fmla="*/ 58 h 709"/>
                <a:gd name="T54" fmla="*/ 59 w 715"/>
                <a:gd name="T55" fmla="*/ 58 h 709"/>
                <a:gd name="T56" fmla="*/ 59 w 715"/>
                <a:gd name="T57" fmla="*/ 107 h 709"/>
                <a:gd name="T58" fmla="*/ 658 w 715"/>
                <a:gd name="T59" fmla="*/ 107 h 709"/>
                <a:gd name="T60" fmla="*/ 658 w 715"/>
                <a:gd name="T61" fmla="*/ 58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15" h="709">
                  <a:moveTo>
                    <a:pt x="33" y="138"/>
                  </a:moveTo>
                  <a:cubicBezTo>
                    <a:pt x="20" y="138"/>
                    <a:pt x="11" y="137"/>
                    <a:pt x="0" y="137"/>
                  </a:cubicBezTo>
                  <a:cubicBezTo>
                    <a:pt x="0" y="91"/>
                    <a:pt x="0" y="46"/>
                    <a:pt x="0" y="0"/>
                  </a:cubicBezTo>
                  <a:cubicBezTo>
                    <a:pt x="238" y="0"/>
                    <a:pt x="476" y="0"/>
                    <a:pt x="715" y="0"/>
                  </a:cubicBezTo>
                  <a:cubicBezTo>
                    <a:pt x="715" y="45"/>
                    <a:pt x="715" y="90"/>
                    <a:pt x="715" y="136"/>
                  </a:cubicBezTo>
                  <a:cubicBezTo>
                    <a:pt x="706" y="137"/>
                    <a:pt x="697" y="138"/>
                    <a:pt x="686" y="139"/>
                  </a:cubicBezTo>
                  <a:cubicBezTo>
                    <a:pt x="686" y="289"/>
                    <a:pt x="686" y="438"/>
                    <a:pt x="686" y="589"/>
                  </a:cubicBezTo>
                  <a:cubicBezTo>
                    <a:pt x="601" y="589"/>
                    <a:pt x="518" y="589"/>
                    <a:pt x="434" y="589"/>
                  </a:cubicBezTo>
                  <a:cubicBezTo>
                    <a:pt x="433" y="591"/>
                    <a:pt x="433" y="593"/>
                    <a:pt x="432" y="594"/>
                  </a:cubicBezTo>
                  <a:cubicBezTo>
                    <a:pt x="450" y="612"/>
                    <a:pt x="468" y="630"/>
                    <a:pt x="486" y="648"/>
                  </a:cubicBezTo>
                  <a:cubicBezTo>
                    <a:pt x="503" y="665"/>
                    <a:pt x="505" y="683"/>
                    <a:pt x="492" y="695"/>
                  </a:cubicBezTo>
                  <a:cubicBezTo>
                    <a:pt x="479" y="709"/>
                    <a:pt x="463" y="707"/>
                    <a:pt x="445" y="689"/>
                  </a:cubicBezTo>
                  <a:cubicBezTo>
                    <a:pt x="417" y="661"/>
                    <a:pt x="388" y="632"/>
                    <a:pt x="358" y="602"/>
                  </a:cubicBezTo>
                  <a:cubicBezTo>
                    <a:pt x="330" y="630"/>
                    <a:pt x="303" y="656"/>
                    <a:pt x="277" y="683"/>
                  </a:cubicBezTo>
                  <a:cubicBezTo>
                    <a:pt x="273" y="688"/>
                    <a:pt x="268" y="692"/>
                    <a:pt x="264" y="696"/>
                  </a:cubicBezTo>
                  <a:cubicBezTo>
                    <a:pt x="251" y="707"/>
                    <a:pt x="237" y="707"/>
                    <a:pt x="224" y="696"/>
                  </a:cubicBezTo>
                  <a:cubicBezTo>
                    <a:pt x="212" y="685"/>
                    <a:pt x="211" y="668"/>
                    <a:pt x="223" y="655"/>
                  </a:cubicBezTo>
                  <a:cubicBezTo>
                    <a:pt x="238" y="639"/>
                    <a:pt x="254" y="623"/>
                    <a:pt x="270" y="608"/>
                  </a:cubicBezTo>
                  <a:cubicBezTo>
                    <a:pt x="274" y="603"/>
                    <a:pt x="279" y="598"/>
                    <a:pt x="286" y="590"/>
                  </a:cubicBezTo>
                  <a:cubicBezTo>
                    <a:pt x="200" y="590"/>
                    <a:pt x="117" y="590"/>
                    <a:pt x="33" y="590"/>
                  </a:cubicBezTo>
                  <a:cubicBezTo>
                    <a:pt x="33" y="438"/>
                    <a:pt x="33" y="289"/>
                    <a:pt x="33" y="138"/>
                  </a:cubicBezTo>
                  <a:close/>
                  <a:moveTo>
                    <a:pt x="93" y="138"/>
                  </a:moveTo>
                  <a:cubicBezTo>
                    <a:pt x="93" y="270"/>
                    <a:pt x="93" y="401"/>
                    <a:pt x="93" y="531"/>
                  </a:cubicBezTo>
                  <a:cubicBezTo>
                    <a:pt x="271" y="531"/>
                    <a:pt x="448" y="531"/>
                    <a:pt x="626" y="531"/>
                  </a:cubicBezTo>
                  <a:cubicBezTo>
                    <a:pt x="626" y="400"/>
                    <a:pt x="626" y="270"/>
                    <a:pt x="626" y="138"/>
                  </a:cubicBezTo>
                  <a:cubicBezTo>
                    <a:pt x="448" y="138"/>
                    <a:pt x="271" y="138"/>
                    <a:pt x="93" y="138"/>
                  </a:cubicBezTo>
                  <a:close/>
                  <a:moveTo>
                    <a:pt x="658" y="58"/>
                  </a:moveTo>
                  <a:cubicBezTo>
                    <a:pt x="457" y="58"/>
                    <a:pt x="258" y="58"/>
                    <a:pt x="59" y="58"/>
                  </a:cubicBezTo>
                  <a:cubicBezTo>
                    <a:pt x="59" y="75"/>
                    <a:pt x="59" y="91"/>
                    <a:pt x="59" y="107"/>
                  </a:cubicBezTo>
                  <a:cubicBezTo>
                    <a:pt x="259" y="107"/>
                    <a:pt x="459" y="107"/>
                    <a:pt x="658" y="107"/>
                  </a:cubicBezTo>
                  <a:cubicBezTo>
                    <a:pt x="658" y="90"/>
                    <a:pt x="658" y="75"/>
                    <a:pt x="658" y="58"/>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55" name="Freeform 30">
              <a:extLst>
                <a:ext uri="{FF2B5EF4-FFF2-40B4-BE49-F238E27FC236}">
                  <a16:creationId xmlns:a16="http://schemas.microsoft.com/office/drawing/2014/main" id="{54B54B67-D175-4757-952C-8480BE82711F}"/>
                </a:ext>
              </a:extLst>
            </p:cNvPr>
            <p:cNvSpPr>
              <a:spLocks/>
            </p:cNvSpPr>
            <p:nvPr/>
          </p:nvSpPr>
          <p:spPr bwMode="auto">
            <a:xfrm>
              <a:off x="5621338" y="2882901"/>
              <a:ext cx="842963" cy="998538"/>
            </a:xfrm>
            <a:custGeom>
              <a:avLst/>
              <a:gdLst>
                <a:gd name="T0" fmla="*/ 198 w 273"/>
                <a:gd name="T1" fmla="*/ 103 h 321"/>
                <a:gd name="T2" fmla="*/ 156 w 273"/>
                <a:gd name="T3" fmla="*/ 101 h 321"/>
                <a:gd name="T4" fmla="*/ 215 w 273"/>
                <a:gd name="T5" fmla="*/ 0 h 321"/>
                <a:gd name="T6" fmla="*/ 273 w 273"/>
                <a:gd name="T7" fmla="*/ 102 h 321"/>
                <a:gd name="T8" fmla="*/ 228 w 273"/>
                <a:gd name="T9" fmla="*/ 102 h 321"/>
                <a:gd name="T10" fmla="*/ 5 w 273"/>
                <a:gd name="T11" fmla="*/ 321 h 321"/>
                <a:gd name="T12" fmla="*/ 0 w 273"/>
                <a:gd name="T13" fmla="*/ 292 h 321"/>
                <a:gd name="T14" fmla="*/ 198 w 273"/>
                <a:gd name="T15" fmla="*/ 103 h 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21">
                  <a:moveTo>
                    <a:pt x="198" y="103"/>
                  </a:moveTo>
                  <a:cubicBezTo>
                    <a:pt x="183" y="102"/>
                    <a:pt x="172" y="102"/>
                    <a:pt x="156" y="101"/>
                  </a:cubicBezTo>
                  <a:cubicBezTo>
                    <a:pt x="176" y="66"/>
                    <a:pt x="194" y="34"/>
                    <a:pt x="215" y="0"/>
                  </a:cubicBezTo>
                  <a:cubicBezTo>
                    <a:pt x="234" y="35"/>
                    <a:pt x="253" y="67"/>
                    <a:pt x="273" y="102"/>
                  </a:cubicBezTo>
                  <a:cubicBezTo>
                    <a:pt x="255" y="102"/>
                    <a:pt x="242" y="102"/>
                    <a:pt x="228" y="102"/>
                  </a:cubicBezTo>
                  <a:cubicBezTo>
                    <a:pt x="201" y="223"/>
                    <a:pt x="128" y="296"/>
                    <a:pt x="5" y="321"/>
                  </a:cubicBezTo>
                  <a:cubicBezTo>
                    <a:pt x="3" y="310"/>
                    <a:pt x="2" y="302"/>
                    <a:pt x="0" y="292"/>
                  </a:cubicBezTo>
                  <a:cubicBezTo>
                    <a:pt x="106" y="271"/>
                    <a:pt x="172" y="209"/>
                    <a:pt x="198" y="103"/>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56" name="Freeform 31">
              <a:extLst>
                <a:ext uri="{FF2B5EF4-FFF2-40B4-BE49-F238E27FC236}">
                  <a16:creationId xmlns:a16="http://schemas.microsoft.com/office/drawing/2014/main" id="{2F207D94-3E6C-43A3-8490-8CF8731432CD}"/>
                </a:ext>
              </a:extLst>
            </p:cNvPr>
            <p:cNvSpPr>
              <a:spLocks noEditPoints="1"/>
            </p:cNvSpPr>
            <p:nvPr/>
          </p:nvSpPr>
          <p:spPr bwMode="auto">
            <a:xfrm>
              <a:off x="6273801" y="3548063"/>
              <a:ext cx="379413" cy="387350"/>
            </a:xfrm>
            <a:custGeom>
              <a:avLst/>
              <a:gdLst>
                <a:gd name="T0" fmla="*/ 123 w 123"/>
                <a:gd name="T1" fmla="*/ 62 h 124"/>
                <a:gd name="T2" fmla="*/ 61 w 123"/>
                <a:gd name="T3" fmla="*/ 124 h 124"/>
                <a:gd name="T4" fmla="*/ 0 w 123"/>
                <a:gd name="T5" fmla="*/ 62 h 124"/>
                <a:gd name="T6" fmla="*/ 62 w 123"/>
                <a:gd name="T7" fmla="*/ 1 h 124"/>
                <a:gd name="T8" fmla="*/ 123 w 123"/>
                <a:gd name="T9" fmla="*/ 62 h 124"/>
                <a:gd name="T10" fmla="*/ 94 w 123"/>
                <a:gd name="T11" fmla="*/ 62 h 124"/>
                <a:gd name="T12" fmla="*/ 61 w 123"/>
                <a:gd name="T13" fmla="*/ 29 h 124"/>
                <a:gd name="T14" fmla="*/ 30 w 123"/>
                <a:gd name="T15" fmla="*/ 62 h 124"/>
                <a:gd name="T16" fmla="*/ 60 w 123"/>
                <a:gd name="T17" fmla="*/ 94 h 124"/>
                <a:gd name="T18" fmla="*/ 94 w 123"/>
                <a:gd name="T19" fmla="*/ 6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4">
                  <a:moveTo>
                    <a:pt x="123" y="62"/>
                  </a:moveTo>
                  <a:cubicBezTo>
                    <a:pt x="123" y="96"/>
                    <a:pt x="94" y="124"/>
                    <a:pt x="61" y="124"/>
                  </a:cubicBezTo>
                  <a:cubicBezTo>
                    <a:pt x="27" y="123"/>
                    <a:pt x="0" y="95"/>
                    <a:pt x="0" y="62"/>
                  </a:cubicBezTo>
                  <a:cubicBezTo>
                    <a:pt x="0" y="27"/>
                    <a:pt x="28" y="0"/>
                    <a:pt x="62" y="1"/>
                  </a:cubicBezTo>
                  <a:cubicBezTo>
                    <a:pt x="96" y="1"/>
                    <a:pt x="123" y="28"/>
                    <a:pt x="123" y="62"/>
                  </a:cubicBezTo>
                  <a:close/>
                  <a:moveTo>
                    <a:pt x="94" y="62"/>
                  </a:moveTo>
                  <a:cubicBezTo>
                    <a:pt x="94" y="44"/>
                    <a:pt x="78" y="29"/>
                    <a:pt x="61" y="29"/>
                  </a:cubicBezTo>
                  <a:cubicBezTo>
                    <a:pt x="43" y="30"/>
                    <a:pt x="30" y="44"/>
                    <a:pt x="30" y="62"/>
                  </a:cubicBezTo>
                  <a:cubicBezTo>
                    <a:pt x="29" y="79"/>
                    <a:pt x="43" y="93"/>
                    <a:pt x="60" y="94"/>
                  </a:cubicBezTo>
                  <a:cubicBezTo>
                    <a:pt x="79" y="94"/>
                    <a:pt x="94" y="80"/>
                    <a:pt x="94" y="62"/>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59" name="Freeform 32">
              <a:extLst>
                <a:ext uri="{FF2B5EF4-FFF2-40B4-BE49-F238E27FC236}">
                  <a16:creationId xmlns:a16="http://schemas.microsoft.com/office/drawing/2014/main" id="{98D79B57-470E-4387-980C-CB1E414A506D}"/>
                </a:ext>
              </a:extLst>
            </p:cNvPr>
            <p:cNvSpPr>
              <a:spLocks/>
            </p:cNvSpPr>
            <p:nvPr/>
          </p:nvSpPr>
          <p:spPr bwMode="auto">
            <a:xfrm>
              <a:off x="5591176" y="3109913"/>
              <a:ext cx="300038" cy="311150"/>
            </a:xfrm>
            <a:custGeom>
              <a:avLst/>
              <a:gdLst>
                <a:gd name="T0" fmla="*/ 27 w 97"/>
                <a:gd name="T1" fmla="*/ 50 h 100"/>
                <a:gd name="T2" fmla="*/ 13 w 97"/>
                <a:gd name="T3" fmla="*/ 35 h 100"/>
                <a:gd name="T4" fmla="*/ 0 w 97"/>
                <a:gd name="T5" fmla="*/ 21 h 100"/>
                <a:gd name="T6" fmla="*/ 21 w 97"/>
                <a:gd name="T7" fmla="*/ 3 h 100"/>
                <a:gd name="T8" fmla="*/ 49 w 97"/>
                <a:gd name="T9" fmla="*/ 28 h 100"/>
                <a:gd name="T10" fmla="*/ 78 w 97"/>
                <a:gd name="T11" fmla="*/ 0 h 100"/>
                <a:gd name="T12" fmla="*/ 97 w 97"/>
                <a:gd name="T13" fmla="*/ 21 h 100"/>
                <a:gd name="T14" fmla="*/ 70 w 97"/>
                <a:gd name="T15" fmla="*/ 50 h 100"/>
                <a:gd name="T16" fmla="*/ 97 w 97"/>
                <a:gd name="T17" fmla="*/ 78 h 100"/>
                <a:gd name="T18" fmla="*/ 76 w 97"/>
                <a:gd name="T19" fmla="*/ 97 h 100"/>
                <a:gd name="T20" fmla="*/ 48 w 97"/>
                <a:gd name="T21" fmla="*/ 71 h 100"/>
                <a:gd name="T22" fmla="*/ 18 w 97"/>
                <a:gd name="T23" fmla="*/ 100 h 100"/>
                <a:gd name="T24" fmla="*/ 2 w 97"/>
                <a:gd name="T25" fmla="*/ 77 h 100"/>
                <a:gd name="T26" fmla="*/ 27 w 97"/>
                <a:gd name="T27"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100">
                  <a:moveTo>
                    <a:pt x="27" y="50"/>
                  </a:moveTo>
                  <a:cubicBezTo>
                    <a:pt x="22" y="44"/>
                    <a:pt x="17" y="39"/>
                    <a:pt x="13" y="35"/>
                  </a:cubicBezTo>
                  <a:cubicBezTo>
                    <a:pt x="9" y="30"/>
                    <a:pt x="5" y="26"/>
                    <a:pt x="0" y="21"/>
                  </a:cubicBezTo>
                  <a:cubicBezTo>
                    <a:pt x="7" y="15"/>
                    <a:pt x="13" y="10"/>
                    <a:pt x="21" y="3"/>
                  </a:cubicBezTo>
                  <a:cubicBezTo>
                    <a:pt x="29" y="10"/>
                    <a:pt x="39" y="19"/>
                    <a:pt x="49" y="28"/>
                  </a:cubicBezTo>
                  <a:cubicBezTo>
                    <a:pt x="58" y="19"/>
                    <a:pt x="68" y="10"/>
                    <a:pt x="78" y="0"/>
                  </a:cubicBezTo>
                  <a:cubicBezTo>
                    <a:pt x="85" y="7"/>
                    <a:pt x="90" y="13"/>
                    <a:pt x="97" y="21"/>
                  </a:cubicBezTo>
                  <a:cubicBezTo>
                    <a:pt x="88" y="30"/>
                    <a:pt x="79" y="39"/>
                    <a:pt x="70" y="50"/>
                  </a:cubicBezTo>
                  <a:cubicBezTo>
                    <a:pt x="79" y="59"/>
                    <a:pt x="87" y="68"/>
                    <a:pt x="97" y="78"/>
                  </a:cubicBezTo>
                  <a:cubicBezTo>
                    <a:pt x="90" y="85"/>
                    <a:pt x="83" y="91"/>
                    <a:pt x="76" y="97"/>
                  </a:cubicBezTo>
                  <a:cubicBezTo>
                    <a:pt x="67" y="89"/>
                    <a:pt x="58" y="80"/>
                    <a:pt x="48" y="71"/>
                  </a:cubicBezTo>
                  <a:cubicBezTo>
                    <a:pt x="39" y="80"/>
                    <a:pt x="30" y="89"/>
                    <a:pt x="18" y="100"/>
                  </a:cubicBezTo>
                  <a:cubicBezTo>
                    <a:pt x="13" y="92"/>
                    <a:pt x="8" y="85"/>
                    <a:pt x="2" y="77"/>
                  </a:cubicBezTo>
                  <a:cubicBezTo>
                    <a:pt x="9" y="69"/>
                    <a:pt x="18" y="60"/>
                    <a:pt x="27" y="50"/>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grpSp>
      <p:sp>
        <p:nvSpPr>
          <p:cNvPr id="61" name="Freeform 5">
            <a:extLst>
              <a:ext uri="{FF2B5EF4-FFF2-40B4-BE49-F238E27FC236}">
                <a16:creationId xmlns:a16="http://schemas.microsoft.com/office/drawing/2014/main" id="{860E60FD-242A-49B1-B3C9-0EA83EA44239}"/>
              </a:ext>
            </a:extLst>
          </p:cNvPr>
          <p:cNvSpPr>
            <a:spLocks/>
          </p:cNvSpPr>
          <p:nvPr/>
        </p:nvSpPr>
        <p:spPr bwMode="auto">
          <a:xfrm>
            <a:off x="1197327" y="1785175"/>
            <a:ext cx="486404" cy="550646"/>
          </a:xfrm>
          <a:custGeom>
            <a:avLst/>
            <a:gdLst>
              <a:gd name="T0" fmla="*/ 2834 w 4297"/>
              <a:gd name="T1" fmla="*/ 2902 h 5156"/>
              <a:gd name="T2" fmla="*/ 2717 w 4297"/>
              <a:gd name="T3" fmla="*/ 3318 h 5156"/>
              <a:gd name="T4" fmla="*/ 2541 w 4297"/>
              <a:gd name="T5" fmla="*/ 3918 h 5156"/>
              <a:gd name="T6" fmla="*/ 2463 w 4297"/>
              <a:gd name="T7" fmla="*/ 4084 h 5156"/>
              <a:gd name="T8" fmla="*/ 2371 w 4297"/>
              <a:gd name="T9" fmla="*/ 3601 h 5156"/>
              <a:gd name="T10" fmla="*/ 2268 w 4297"/>
              <a:gd name="T11" fmla="*/ 3275 h 5156"/>
              <a:gd name="T12" fmla="*/ 2368 w 4297"/>
              <a:gd name="T13" fmla="*/ 3096 h 5156"/>
              <a:gd name="T14" fmla="*/ 2740 w 4297"/>
              <a:gd name="T15" fmla="*/ 2525 h 5156"/>
              <a:gd name="T16" fmla="*/ 2706 w 4297"/>
              <a:gd name="T17" fmla="*/ 2287 h 5156"/>
              <a:gd name="T18" fmla="*/ 2803 w 4297"/>
              <a:gd name="T19" fmla="*/ 2033 h 5156"/>
              <a:gd name="T20" fmla="*/ 2858 w 4297"/>
              <a:gd name="T21" fmla="*/ 1838 h 5156"/>
              <a:gd name="T22" fmla="*/ 2938 w 4297"/>
              <a:gd name="T23" fmla="*/ 1775 h 5156"/>
              <a:gd name="T24" fmla="*/ 3039 w 4297"/>
              <a:gd name="T25" fmla="*/ 1393 h 5156"/>
              <a:gd name="T26" fmla="*/ 3003 w 4297"/>
              <a:gd name="T27" fmla="*/ 1286 h 5156"/>
              <a:gd name="T28" fmla="*/ 3016 w 4297"/>
              <a:gd name="T29" fmla="*/ 1057 h 5156"/>
              <a:gd name="T30" fmla="*/ 2993 w 4297"/>
              <a:gd name="T31" fmla="*/ 597 h 5156"/>
              <a:gd name="T32" fmla="*/ 2837 w 4297"/>
              <a:gd name="T33" fmla="*/ 398 h 5156"/>
              <a:gd name="T34" fmla="*/ 2735 w 4297"/>
              <a:gd name="T35" fmla="*/ 234 h 5156"/>
              <a:gd name="T36" fmla="*/ 2073 w 4297"/>
              <a:gd name="T37" fmla="*/ 25 h 5156"/>
              <a:gd name="T38" fmla="*/ 1323 w 4297"/>
              <a:gd name="T39" fmla="*/ 588 h 5156"/>
              <a:gd name="T40" fmla="*/ 1308 w 4297"/>
              <a:gd name="T41" fmla="*/ 1140 h 5156"/>
              <a:gd name="T42" fmla="*/ 1322 w 4297"/>
              <a:gd name="T43" fmla="*/ 1279 h 5156"/>
              <a:gd name="T44" fmla="*/ 1285 w 4297"/>
              <a:gd name="T45" fmla="*/ 1517 h 5156"/>
              <a:gd name="T46" fmla="*/ 1404 w 4297"/>
              <a:gd name="T47" fmla="*/ 1803 h 5156"/>
              <a:gd name="T48" fmla="*/ 1455 w 4297"/>
              <a:gd name="T49" fmla="*/ 1835 h 5156"/>
              <a:gd name="T50" fmla="*/ 1593 w 4297"/>
              <a:gd name="T51" fmla="*/ 2234 h 5156"/>
              <a:gd name="T52" fmla="*/ 1573 w 4297"/>
              <a:gd name="T53" fmla="*/ 2473 h 5156"/>
              <a:gd name="T54" fmla="*/ 1575 w 4297"/>
              <a:gd name="T55" fmla="*/ 2525 h 5156"/>
              <a:gd name="T56" fmla="*/ 1982 w 4297"/>
              <a:gd name="T57" fmla="*/ 3043 h 5156"/>
              <a:gd name="T58" fmla="*/ 1949 w 4297"/>
              <a:gd name="T59" fmla="*/ 3129 h 5156"/>
              <a:gd name="T60" fmla="*/ 2057 w 4297"/>
              <a:gd name="T61" fmla="*/ 3325 h 5156"/>
              <a:gd name="T62" fmla="*/ 1925 w 4297"/>
              <a:gd name="T63" fmla="*/ 3672 h 5156"/>
              <a:gd name="T64" fmla="*/ 1843 w 4297"/>
              <a:gd name="T65" fmla="*/ 4241 h 5156"/>
              <a:gd name="T66" fmla="*/ 1682 w 4297"/>
              <a:gd name="T67" fmla="*/ 3601 h 5156"/>
              <a:gd name="T68" fmla="*/ 1534 w 4297"/>
              <a:gd name="T69" fmla="*/ 3101 h 5156"/>
              <a:gd name="T70" fmla="*/ 1467 w 4297"/>
              <a:gd name="T71" fmla="*/ 2806 h 5156"/>
              <a:gd name="T72" fmla="*/ 1321 w 4297"/>
              <a:gd name="T73" fmla="*/ 2617 h 5156"/>
              <a:gd name="T74" fmla="*/ 826 w 4297"/>
              <a:gd name="T75" fmla="*/ 2826 h 5156"/>
              <a:gd name="T76" fmla="*/ 351 w 4297"/>
              <a:gd name="T77" fmla="*/ 3100 h 5156"/>
              <a:gd name="T78" fmla="*/ 122 w 4297"/>
              <a:gd name="T79" fmla="*/ 3586 h 5156"/>
              <a:gd name="T80" fmla="*/ 7 w 4297"/>
              <a:gd name="T81" fmla="*/ 4665 h 5156"/>
              <a:gd name="T82" fmla="*/ 308 w 4297"/>
              <a:gd name="T83" fmla="*/ 4919 h 5156"/>
              <a:gd name="T84" fmla="*/ 725 w 4297"/>
              <a:gd name="T85" fmla="*/ 5032 h 5156"/>
              <a:gd name="T86" fmla="*/ 1084 w 4297"/>
              <a:gd name="T87" fmla="*/ 5089 h 5156"/>
              <a:gd name="T88" fmla="*/ 1542 w 4297"/>
              <a:gd name="T89" fmla="*/ 5133 h 5156"/>
              <a:gd name="T90" fmla="*/ 2764 w 4297"/>
              <a:gd name="T91" fmla="*/ 5133 h 5156"/>
              <a:gd name="T92" fmla="*/ 3324 w 4297"/>
              <a:gd name="T93" fmla="*/ 5077 h 5156"/>
              <a:gd name="T94" fmla="*/ 3597 w 4297"/>
              <a:gd name="T95" fmla="*/ 5032 h 5156"/>
              <a:gd name="T96" fmla="*/ 3978 w 4297"/>
              <a:gd name="T97" fmla="*/ 4929 h 5156"/>
              <a:gd name="T98" fmla="*/ 4227 w 4297"/>
              <a:gd name="T99" fmla="*/ 3743 h 5156"/>
              <a:gd name="T100" fmla="*/ 4160 w 4297"/>
              <a:gd name="T101" fmla="*/ 3440 h 5156"/>
              <a:gd name="T102" fmla="*/ 3827 w 4297"/>
              <a:gd name="T103" fmla="*/ 2984 h 5156"/>
              <a:gd name="T104" fmla="*/ 3439 w 4297"/>
              <a:gd name="T105" fmla="*/ 2805 h 5156"/>
              <a:gd name="T106" fmla="*/ 2922 w 4297"/>
              <a:gd name="T107" fmla="*/ 2588 h 5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97" h="5156">
                <a:moveTo>
                  <a:pt x="2747" y="2504"/>
                </a:moveTo>
                <a:cubicBezTo>
                  <a:pt x="2758" y="2540"/>
                  <a:pt x="2846" y="2808"/>
                  <a:pt x="2834" y="2902"/>
                </a:cubicBezTo>
                <a:cubicBezTo>
                  <a:pt x="2829" y="2947"/>
                  <a:pt x="2813" y="2992"/>
                  <a:pt x="2801" y="3036"/>
                </a:cubicBezTo>
                <a:cubicBezTo>
                  <a:pt x="2773" y="3130"/>
                  <a:pt x="2745" y="3224"/>
                  <a:pt x="2717" y="3318"/>
                </a:cubicBezTo>
                <a:cubicBezTo>
                  <a:pt x="2686" y="3422"/>
                  <a:pt x="2656" y="3525"/>
                  <a:pt x="2626" y="3628"/>
                </a:cubicBezTo>
                <a:cubicBezTo>
                  <a:pt x="2598" y="3724"/>
                  <a:pt x="2569" y="3821"/>
                  <a:pt x="2541" y="3918"/>
                </a:cubicBezTo>
                <a:cubicBezTo>
                  <a:pt x="2524" y="3975"/>
                  <a:pt x="2480" y="4221"/>
                  <a:pt x="2471" y="4239"/>
                </a:cubicBezTo>
                <a:cubicBezTo>
                  <a:pt x="2469" y="4219"/>
                  <a:pt x="2466" y="4103"/>
                  <a:pt x="2463" y="4084"/>
                </a:cubicBezTo>
                <a:cubicBezTo>
                  <a:pt x="2453" y="4011"/>
                  <a:pt x="2444" y="3939"/>
                  <a:pt x="2430" y="3867"/>
                </a:cubicBezTo>
                <a:cubicBezTo>
                  <a:pt x="2413" y="3778"/>
                  <a:pt x="2394" y="3689"/>
                  <a:pt x="2371" y="3601"/>
                </a:cubicBezTo>
                <a:cubicBezTo>
                  <a:pt x="2347" y="3512"/>
                  <a:pt x="2323" y="3423"/>
                  <a:pt x="2270" y="3346"/>
                </a:cubicBezTo>
                <a:cubicBezTo>
                  <a:pt x="2250" y="3319"/>
                  <a:pt x="2256" y="3300"/>
                  <a:pt x="2268" y="3275"/>
                </a:cubicBezTo>
                <a:cubicBezTo>
                  <a:pt x="2293" y="3222"/>
                  <a:pt x="2325" y="3174"/>
                  <a:pt x="2364" y="3131"/>
                </a:cubicBezTo>
                <a:cubicBezTo>
                  <a:pt x="2376" y="3118"/>
                  <a:pt x="2375" y="3109"/>
                  <a:pt x="2368" y="3096"/>
                </a:cubicBezTo>
                <a:cubicBezTo>
                  <a:pt x="2331" y="3032"/>
                  <a:pt x="2265" y="2958"/>
                  <a:pt x="2158" y="2930"/>
                </a:cubicBezTo>
                <a:cubicBezTo>
                  <a:pt x="2189" y="2908"/>
                  <a:pt x="2564" y="2772"/>
                  <a:pt x="2740" y="2525"/>
                </a:cubicBezTo>
                <a:cubicBezTo>
                  <a:pt x="2744" y="2519"/>
                  <a:pt x="2748" y="2510"/>
                  <a:pt x="2746" y="2503"/>
                </a:cubicBezTo>
                <a:cubicBezTo>
                  <a:pt x="2733" y="2431"/>
                  <a:pt x="2719" y="2359"/>
                  <a:pt x="2706" y="2287"/>
                </a:cubicBezTo>
                <a:cubicBezTo>
                  <a:pt x="2704" y="2279"/>
                  <a:pt x="2706" y="2269"/>
                  <a:pt x="2710" y="2261"/>
                </a:cubicBezTo>
                <a:cubicBezTo>
                  <a:pt x="2749" y="2188"/>
                  <a:pt x="2778" y="2112"/>
                  <a:pt x="2803" y="2033"/>
                </a:cubicBezTo>
                <a:cubicBezTo>
                  <a:pt x="2821" y="1974"/>
                  <a:pt x="2837" y="1914"/>
                  <a:pt x="2855" y="1855"/>
                </a:cubicBezTo>
                <a:cubicBezTo>
                  <a:pt x="2856" y="1849"/>
                  <a:pt x="2858" y="1844"/>
                  <a:pt x="2858" y="1838"/>
                </a:cubicBezTo>
                <a:cubicBezTo>
                  <a:pt x="2860" y="1826"/>
                  <a:pt x="2863" y="1820"/>
                  <a:pt x="2878" y="1819"/>
                </a:cubicBezTo>
                <a:cubicBezTo>
                  <a:pt x="2906" y="1816"/>
                  <a:pt x="2923" y="1795"/>
                  <a:pt x="2938" y="1775"/>
                </a:cubicBezTo>
                <a:cubicBezTo>
                  <a:pt x="2979" y="1720"/>
                  <a:pt x="3001" y="1657"/>
                  <a:pt x="3018" y="1591"/>
                </a:cubicBezTo>
                <a:cubicBezTo>
                  <a:pt x="3035" y="1526"/>
                  <a:pt x="3044" y="1460"/>
                  <a:pt x="3039" y="1393"/>
                </a:cubicBezTo>
                <a:cubicBezTo>
                  <a:pt x="3036" y="1364"/>
                  <a:pt x="3030" y="1335"/>
                  <a:pt x="3018" y="1306"/>
                </a:cubicBezTo>
                <a:cubicBezTo>
                  <a:pt x="3015" y="1299"/>
                  <a:pt x="3010" y="1289"/>
                  <a:pt x="3003" y="1286"/>
                </a:cubicBezTo>
                <a:cubicBezTo>
                  <a:pt x="2986" y="1278"/>
                  <a:pt x="2990" y="1267"/>
                  <a:pt x="2991" y="1253"/>
                </a:cubicBezTo>
                <a:cubicBezTo>
                  <a:pt x="3001" y="1188"/>
                  <a:pt x="3011" y="1123"/>
                  <a:pt x="3016" y="1057"/>
                </a:cubicBezTo>
                <a:cubicBezTo>
                  <a:pt x="3023" y="979"/>
                  <a:pt x="3026" y="901"/>
                  <a:pt x="3028" y="822"/>
                </a:cubicBezTo>
                <a:cubicBezTo>
                  <a:pt x="3029" y="745"/>
                  <a:pt x="3020" y="669"/>
                  <a:pt x="2993" y="597"/>
                </a:cubicBezTo>
                <a:cubicBezTo>
                  <a:pt x="2968" y="528"/>
                  <a:pt x="2933" y="463"/>
                  <a:pt x="2873" y="417"/>
                </a:cubicBezTo>
                <a:cubicBezTo>
                  <a:pt x="2863" y="409"/>
                  <a:pt x="2849" y="405"/>
                  <a:pt x="2837" y="398"/>
                </a:cubicBezTo>
                <a:cubicBezTo>
                  <a:pt x="2830" y="393"/>
                  <a:pt x="2822" y="387"/>
                  <a:pt x="2819" y="379"/>
                </a:cubicBezTo>
                <a:cubicBezTo>
                  <a:pt x="2796" y="328"/>
                  <a:pt x="2769" y="279"/>
                  <a:pt x="2735" y="234"/>
                </a:cubicBezTo>
                <a:cubicBezTo>
                  <a:pt x="2666" y="146"/>
                  <a:pt x="2579" y="84"/>
                  <a:pt x="2473" y="48"/>
                </a:cubicBezTo>
                <a:cubicBezTo>
                  <a:pt x="2342" y="2"/>
                  <a:pt x="2208" y="0"/>
                  <a:pt x="2073" y="25"/>
                </a:cubicBezTo>
                <a:cubicBezTo>
                  <a:pt x="1846" y="67"/>
                  <a:pt x="1651" y="168"/>
                  <a:pt x="1489" y="331"/>
                </a:cubicBezTo>
                <a:cubicBezTo>
                  <a:pt x="1416" y="405"/>
                  <a:pt x="1359" y="490"/>
                  <a:pt x="1323" y="588"/>
                </a:cubicBezTo>
                <a:cubicBezTo>
                  <a:pt x="1300" y="653"/>
                  <a:pt x="1290" y="720"/>
                  <a:pt x="1287" y="787"/>
                </a:cubicBezTo>
                <a:cubicBezTo>
                  <a:pt x="1283" y="906"/>
                  <a:pt x="1290" y="1023"/>
                  <a:pt x="1308" y="1140"/>
                </a:cubicBezTo>
                <a:cubicBezTo>
                  <a:pt x="1314" y="1181"/>
                  <a:pt x="1320" y="1222"/>
                  <a:pt x="1325" y="1263"/>
                </a:cubicBezTo>
                <a:cubicBezTo>
                  <a:pt x="1326" y="1268"/>
                  <a:pt x="1325" y="1277"/>
                  <a:pt x="1322" y="1279"/>
                </a:cubicBezTo>
                <a:cubicBezTo>
                  <a:pt x="1285" y="1302"/>
                  <a:pt x="1280" y="1341"/>
                  <a:pt x="1277" y="1377"/>
                </a:cubicBezTo>
                <a:cubicBezTo>
                  <a:pt x="1273" y="1424"/>
                  <a:pt x="1277" y="1469"/>
                  <a:pt x="1285" y="1517"/>
                </a:cubicBezTo>
                <a:cubicBezTo>
                  <a:pt x="1293" y="1565"/>
                  <a:pt x="1298" y="1597"/>
                  <a:pt x="1310" y="1636"/>
                </a:cubicBezTo>
                <a:cubicBezTo>
                  <a:pt x="1329" y="1698"/>
                  <a:pt x="1353" y="1759"/>
                  <a:pt x="1404" y="1803"/>
                </a:cubicBezTo>
                <a:cubicBezTo>
                  <a:pt x="1414" y="1811"/>
                  <a:pt x="1429" y="1813"/>
                  <a:pt x="1440" y="1820"/>
                </a:cubicBezTo>
                <a:cubicBezTo>
                  <a:pt x="1446" y="1823"/>
                  <a:pt x="1454" y="1829"/>
                  <a:pt x="1455" y="1835"/>
                </a:cubicBezTo>
                <a:cubicBezTo>
                  <a:pt x="1473" y="1896"/>
                  <a:pt x="1487" y="1959"/>
                  <a:pt x="1508" y="2020"/>
                </a:cubicBezTo>
                <a:cubicBezTo>
                  <a:pt x="1533" y="2093"/>
                  <a:pt x="1560" y="2165"/>
                  <a:pt x="1593" y="2234"/>
                </a:cubicBezTo>
                <a:cubicBezTo>
                  <a:pt x="1608" y="2266"/>
                  <a:pt x="1610" y="2294"/>
                  <a:pt x="1603" y="2326"/>
                </a:cubicBezTo>
                <a:cubicBezTo>
                  <a:pt x="1592" y="2375"/>
                  <a:pt x="1582" y="2424"/>
                  <a:pt x="1573" y="2473"/>
                </a:cubicBezTo>
                <a:cubicBezTo>
                  <a:pt x="1570" y="2485"/>
                  <a:pt x="1567" y="2496"/>
                  <a:pt x="1567" y="2508"/>
                </a:cubicBezTo>
                <a:cubicBezTo>
                  <a:pt x="1566" y="2514"/>
                  <a:pt x="1571" y="2521"/>
                  <a:pt x="1575" y="2525"/>
                </a:cubicBezTo>
                <a:cubicBezTo>
                  <a:pt x="1789" y="2786"/>
                  <a:pt x="2084" y="2877"/>
                  <a:pt x="2158" y="2930"/>
                </a:cubicBezTo>
                <a:cubicBezTo>
                  <a:pt x="2099" y="2945"/>
                  <a:pt x="2015" y="3003"/>
                  <a:pt x="1982" y="3043"/>
                </a:cubicBezTo>
                <a:cubicBezTo>
                  <a:pt x="1967" y="3060"/>
                  <a:pt x="1957" y="3081"/>
                  <a:pt x="1946" y="3100"/>
                </a:cubicBezTo>
                <a:cubicBezTo>
                  <a:pt x="1939" y="3110"/>
                  <a:pt x="1939" y="3119"/>
                  <a:pt x="1949" y="3129"/>
                </a:cubicBezTo>
                <a:cubicBezTo>
                  <a:pt x="1997" y="3181"/>
                  <a:pt x="2034" y="3240"/>
                  <a:pt x="2060" y="3306"/>
                </a:cubicBezTo>
                <a:cubicBezTo>
                  <a:pt x="2062" y="3311"/>
                  <a:pt x="2061" y="3321"/>
                  <a:pt x="2057" y="3325"/>
                </a:cubicBezTo>
                <a:cubicBezTo>
                  <a:pt x="2012" y="3387"/>
                  <a:pt x="1988" y="3458"/>
                  <a:pt x="1965" y="3529"/>
                </a:cubicBezTo>
                <a:cubicBezTo>
                  <a:pt x="1951" y="3576"/>
                  <a:pt x="1937" y="3624"/>
                  <a:pt x="1925" y="3672"/>
                </a:cubicBezTo>
                <a:cubicBezTo>
                  <a:pt x="1909" y="3742"/>
                  <a:pt x="1893" y="3812"/>
                  <a:pt x="1881" y="3883"/>
                </a:cubicBezTo>
                <a:cubicBezTo>
                  <a:pt x="1867" y="3967"/>
                  <a:pt x="1845" y="4234"/>
                  <a:pt x="1843" y="4241"/>
                </a:cubicBezTo>
                <a:cubicBezTo>
                  <a:pt x="1834" y="4213"/>
                  <a:pt x="1786" y="3957"/>
                  <a:pt x="1769" y="3900"/>
                </a:cubicBezTo>
                <a:cubicBezTo>
                  <a:pt x="1740" y="3800"/>
                  <a:pt x="1711" y="3700"/>
                  <a:pt x="1682" y="3601"/>
                </a:cubicBezTo>
                <a:cubicBezTo>
                  <a:pt x="1662" y="3535"/>
                  <a:pt x="1642" y="3469"/>
                  <a:pt x="1623" y="3403"/>
                </a:cubicBezTo>
                <a:cubicBezTo>
                  <a:pt x="1593" y="3302"/>
                  <a:pt x="1564" y="3202"/>
                  <a:pt x="1534" y="3101"/>
                </a:cubicBezTo>
                <a:cubicBezTo>
                  <a:pt x="1522" y="3059"/>
                  <a:pt x="1510" y="3018"/>
                  <a:pt x="1497" y="2977"/>
                </a:cubicBezTo>
                <a:cubicBezTo>
                  <a:pt x="1480" y="2921"/>
                  <a:pt x="1472" y="2864"/>
                  <a:pt x="1467" y="2806"/>
                </a:cubicBezTo>
                <a:cubicBezTo>
                  <a:pt x="1462" y="2735"/>
                  <a:pt x="1569" y="2526"/>
                  <a:pt x="1568" y="2514"/>
                </a:cubicBezTo>
                <a:cubicBezTo>
                  <a:pt x="1523" y="2533"/>
                  <a:pt x="1364" y="2600"/>
                  <a:pt x="1321" y="2617"/>
                </a:cubicBezTo>
                <a:cubicBezTo>
                  <a:pt x="1259" y="2643"/>
                  <a:pt x="1196" y="2668"/>
                  <a:pt x="1134" y="2695"/>
                </a:cubicBezTo>
                <a:cubicBezTo>
                  <a:pt x="1031" y="2738"/>
                  <a:pt x="929" y="2783"/>
                  <a:pt x="826" y="2826"/>
                </a:cubicBezTo>
                <a:cubicBezTo>
                  <a:pt x="749" y="2859"/>
                  <a:pt x="672" y="2891"/>
                  <a:pt x="595" y="2925"/>
                </a:cubicBezTo>
                <a:cubicBezTo>
                  <a:pt x="502" y="2966"/>
                  <a:pt x="422" y="3026"/>
                  <a:pt x="351" y="3100"/>
                </a:cubicBezTo>
                <a:cubicBezTo>
                  <a:pt x="271" y="3185"/>
                  <a:pt x="208" y="3280"/>
                  <a:pt x="170" y="3390"/>
                </a:cubicBezTo>
                <a:cubicBezTo>
                  <a:pt x="148" y="3453"/>
                  <a:pt x="137" y="3521"/>
                  <a:pt x="122" y="3586"/>
                </a:cubicBezTo>
                <a:cubicBezTo>
                  <a:pt x="111" y="3633"/>
                  <a:pt x="102" y="3681"/>
                  <a:pt x="92" y="3728"/>
                </a:cubicBezTo>
                <a:cubicBezTo>
                  <a:pt x="29" y="4017"/>
                  <a:pt x="0" y="4609"/>
                  <a:pt x="7" y="4665"/>
                </a:cubicBezTo>
                <a:cubicBezTo>
                  <a:pt x="14" y="4719"/>
                  <a:pt x="42" y="4760"/>
                  <a:pt x="82" y="4795"/>
                </a:cubicBezTo>
                <a:cubicBezTo>
                  <a:pt x="148" y="4852"/>
                  <a:pt x="227" y="4889"/>
                  <a:pt x="308" y="4919"/>
                </a:cubicBezTo>
                <a:cubicBezTo>
                  <a:pt x="374" y="4943"/>
                  <a:pt x="440" y="4965"/>
                  <a:pt x="508" y="4983"/>
                </a:cubicBezTo>
                <a:cubicBezTo>
                  <a:pt x="579" y="5002"/>
                  <a:pt x="653" y="5017"/>
                  <a:pt x="725" y="5032"/>
                </a:cubicBezTo>
                <a:cubicBezTo>
                  <a:pt x="770" y="5042"/>
                  <a:pt x="814" y="5050"/>
                  <a:pt x="859" y="5057"/>
                </a:cubicBezTo>
                <a:cubicBezTo>
                  <a:pt x="934" y="5069"/>
                  <a:pt x="1009" y="5080"/>
                  <a:pt x="1084" y="5089"/>
                </a:cubicBezTo>
                <a:cubicBezTo>
                  <a:pt x="1181" y="5100"/>
                  <a:pt x="1279" y="5110"/>
                  <a:pt x="1376" y="5120"/>
                </a:cubicBezTo>
                <a:cubicBezTo>
                  <a:pt x="1431" y="5125"/>
                  <a:pt x="1486" y="5130"/>
                  <a:pt x="1542" y="5133"/>
                </a:cubicBezTo>
                <a:cubicBezTo>
                  <a:pt x="1815" y="5148"/>
                  <a:pt x="2089" y="5156"/>
                  <a:pt x="2363" y="5148"/>
                </a:cubicBezTo>
                <a:cubicBezTo>
                  <a:pt x="2497" y="5145"/>
                  <a:pt x="2630" y="5141"/>
                  <a:pt x="2764" y="5133"/>
                </a:cubicBezTo>
                <a:cubicBezTo>
                  <a:pt x="2883" y="5125"/>
                  <a:pt x="3002" y="5113"/>
                  <a:pt x="3120" y="5101"/>
                </a:cubicBezTo>
                <a:cubicBezTo>
                  <a:pt x="3188" y="5095"/>
                  <a:pt x="3256" y="5087"/>
                  <a:pt x="3324" y="5077"/>
                </a:cubicBezTo>
                <a:cubicBezTo>
                  <a:pt x="3367" y="5071"/>
                  <a:pt x="3410" y="5062"/>
                  <a:pt x="3454" y="5054"/>
                </a:cubicBezTo>
                <a:cubicBezTo>
                  <a:pt x="3501" y="5046"/>
                  <a:pt x="3549" y="5040"/>
                  <a:pt x="3597" y="5032"/>
                </a:cubicBezTo>
                <a:cubicBezTo>
                  <a:pt x="3643" y="5023"/>
                  <a:pt x="3689" y="5014"/>
                  <a:pt x="3734" y="5001"/>
                </a:cubicBezTo>
                <a:cubicBezTo>
                  <a:pt x="3816" y="4979"/>
                  <a:pt x="3898" y="4957"/>
                  <a:pt x="3978" y="4929"/>
                </a:cubicBezTo>
                <a:cubicBezTo>
                  <a:pt x="4075" y="4896"/>
                  <a:pt x="4169" y="4855"/>
                  <a:pt x="4245" y="4783"/>
                </a:cubicBezTo>
                <a:cubicBezTo>
                  <a:pt x="4297" y="4734"/>
                  <a:pt x="4266" y="3926"/>
                  <a:pt x="4227" y="3743"/>
                </a:cubicBezTo>
                <a:cubicBezTo>
                  <a:pt x="4217" y="3698"/>
                  <a:pt x="4208" y="3653"/>
                  <a:pt x="4198" y="3609"/>
                </a:cubicBezTo>
                <a:cubicBezTo>
                  <a:pt x="4186" y="3552"/>
                  <a:pt x="4173" y="3496"/>
                  <a:pt x="4160" y="3440"/>
                </a:cubicBezTo>
                <a:cubicBezTo>
                  <a:pt x="4146" y="3379"/>
                  <a:pt x="4120" y="3322"/>
                  <a:pt x="4088" y="3268"/>
                </a:cubicBezTo>
                <a:cubicBezTo>
                  <a:pt x="4023" y="3154"/>
                  <a:pt x="3936" y="3059"/>
                  <a:pt x="3827" y="2984"/>
                </a:cubicBezTo>
                <a:cubicBezTo>
                  <a:pt x="3767" y="2943"/>
                  <a:pt x="3700" y="2917"/>
                  <a:pt x="3634" y="2888"/>
                </a:cubicBezTo>
                <a:cubicBezTo>
                  <a:pt x="3569" y="2860"/>
                  <a:pt x="3504" y="2832"/>
                  <a:pt x="3439" y="2805"/>
                </a:cubicBezTo>
                <a:cubicBezTo>
                  <a:pt x="3332" y="2760"/>
                  <a:pt x="3225" y="2716"/>
                  <a:pt x="3118" y="2671"/>
                </a:cubicBezTo>
                <a:cubicBezTo>
                  <a:pt x="3053" y="2644"/>
                  <a:pt x="2987" y="2616"/>
                  <a:pt x="2922" y="2588"/>
                </a:cubicBezTo>
                <a:cubicBezTo>
                  <a:pt x="2904" y="2580"/>
                  <a:pt x="2772" y="2516"/>
                  <a:pt x="2747" y="25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63" name="Group 82">
            <a:extLst>
              <a:ext uri="{FF2B5EF4-FFF2-40B4-BE49-F238E27FC236}">
                <a16:creationId xmlns:a16="http://schemas.microsoft.com/office/drawing/2014/main" id="{10F0E7AC-FB8A-40BC-811F-51C3A498B3A7}"/>
              </a:ext>
            </a:extLst>
          </p:cNvPr>
          <p:cNvGrpSpPr/>
          <p:nvPr/>
        </p:nvGrpSpPr>
        <p:grpSpPr>
          <a:xfrm rot="2247443">
            <a:off x="5502989" y="1738604"/>
            <a:ext cx="318210" cy="689508"/>
            <a:chOff x="9490633" y="1499448"/>
            <a:chExt cx="1270458" cy="3028167"/>
          </a:xfrm>
          <a:solidFill>
            <a:srgbClr val="FFFFFF"/>
          </a:solidFill>
        </p:grpSpPr>
        <p:sp>
          <p:nvSpPr>
            <p:cNvPr id="65" name="Freeform 5">
              <a:extLst>
                <a:ext uri="{FF2B5EF4-FFF2-40B4-BE49-F238E27FC236}">
                  <a16:creationId xmlns:a16="http://schemas.microsoft.com/office/drawing/2014/main" id="{BCB991C2-EC36-4AFC-9A3D-0D91B2632DA0}"/>
                </a:ext>
              </a:extLst>
            </p:cNvPr>
            <p:cNvSpPr>
              <a:spLocks noEditPoints="1"/>
            </p:cNvSpPr>
            <p:nvPr/>
          </p:nvSpPr>
          <p:spPr bwMode="auto">
            <a:xfrm>
              <a:off x="9730649" y="1907294"/>
              <a:ext cx="822910" cy="1768535"/>
            </a:xfrm>
            <a:custGeom>
              <a:avLst/>
              <a:gdLst>
                <a:gd name="T0" fmla="*/ 39 w 233"/>
                <a:gd name="T1" fmla="*/ 495 h 500"/>
                <a:gd name="T2" fmla="*/ 32 w 233"/>
                <a:gd name="T3" fmla="*/ 475 h 500"/>
                <a:gd name="T4" fmla="*/ 10 w 233"/>
                <a:gd name="T5" fmla="*/ 385 h 500"/>
                <a:gd name="T6" fmla="*/ 1 w 233"/>
                <a:gd name="T7" fmla="*/ 262 h 500"/>
                <a:gd name="T8" fmla="*/ 14 w 233"/>
                <a:gd name="T9" fmla="*/ 133 h 500"/>
                <a:gd name="T10" fmla="*/ 43 w 233"/>
                <a:gd name="T11" fmla="*/ 30 h 500"/>
                <a:gd name="T12" fmla="*/ 53 w 233"/>
                <a:gd name="T13" fmla="*/ 4 h 500"/>
                <a:gd name="T14" fmla="*/ 59 w 233"/>
                <a:gd name="T15" fmla="*/ 0 h 500"/>
                <a:gd name="T16" fmla="*/ 157 w 233"/>
                <a:gd name="T17" fmla="*/ 3 h 500"/>
                <a:gd name="T18" fmla="*/ 183 w 233"/>
                <a:gd name="T19" fmla="*/ 3 h 500"/>
                <a:gd name="T20" fmla="*/ 190 w 233"/>
                <a:gd name="T21" fmla="*/ 8 h 500"/>
                <a:gd name="T22" fmla="*/ 226 w 233"/>
                <a:gd name="T23" fmla="*/ 170 h 500"/>
                <a:gd name="T24" fmla="*/ 215 w 233"/>
                <a:gd name="T25" fmla="*/ 378 h 500"/>
                <a:gd name="T26" fmla="*/ 179 w 233"/>
                <a:gd name="T27" fmla="*/ 497 h 500"/>
                <a:gd name="T28" fmla="*/ 174 w 233"/>
                <a:gd name="T29" fmla="*/ 500 h 500"/>
                <a:gd name="T30" fmla="*/ 90 w 233"/>
                <a:gd name="T31" fmla="*/ 497 h 500"/>
                <a:gd name="T32" fmla="*/ 44 w 233"/>
                <a:gd name="T33" fmla="*/ 496 h 500"/>
                <a:gd name="T34" fmla="*/ 39 w 233"/>
                <a:gd name="T35" fmla="*/ 495 h 500"/>
                <a:gd name="T36" fmla="*/ 148 w 233"/>
                <a:gd name="T37" fmla="*/ 145 h 500"/>
                <a:gd name="T38" fmla="*/ 154 w 233"/>
                <a:gd name="T39" fmla="*/ 80 h 500"/>
                <a:gd name="T40" fmla="*/ 90 w 233"/>
                <a:gd name="T41" fmla="*/ 74 h 500"/>
                <a:gd name="T42" fmla="*/ 83 w 233"/>
                <a:gd name="T43" fmla="*/ 139 h 500"/>
                <a:gd name="T44" fmla="*/ 148 w 233"/>
                <a:gd name="T45" fmla="*/ 145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3" h="500">
                  <a:moveTo>
                    <a:pt x="39" y="495"/>
                  </a:moveTo>
                  <a:cubicBezTo>
                    <a:pt x="36" y="488"/>
                    <a:pt x="34" y="481"/>
                    <a:pt x="32" y="475"/>
                  </a:cubicBezTo>
                  <a:cubicBezTo>
                    <a:pt x="22" y="445"/>
                    <a:pt x="15" y="415"/>
                    <a:pt x="10" y="385"/>
                  </a:cubicBezTo>
                  <a:cubicBezTo>
                    <a:pt x="3" y="344"/>
                    <a:pt x="0" y="303"/>
                    <a:pt x="1" y="262"/>
                  </a:cubicBezTo>
                  <a:cubicBezTo>
                    <a:pt x="1" y="219"/>
                    <a:pt x="5" y="176"/>
                    <a:pt x="14" y="133"/>
                  </a:cubicBezTo>
                  <a:cubicBezTo>
                    <a:pt x="20" y="98"/>
                    <a:pt x="30" y="63"/>
                    <a:pt x="43" y="30"/>
                  </a:cubicBezTo>
                  <a:cubicBezTo>
                    <a:pt x="46" y="21"/>
                    <a:pt x="49" y="13"/>
                    <a:pt x="53" y="4"/>
                  </a:cubicBezTo>
                  <a:cubicBezTo>
                    <a:pt x="54" y="1"/>
                    <a:pt x="55" y="0"/>
                    <a:pt x="59" y="0"/>
                  </a:cubicBezTo>
                  <a:cubicBezTo>
                    <a:pt x="91" y="1"/>
                    <a:pt x="124" y="2"/>
                    <a:pt x="157" y="3"/>
                  </a:cubicBezTo>
                  <a:cubicBezTo>
                    <a:pt x="165" y="3"/>
                    <a:pt x="174" y="3"/>
                    <a:pt x="183" y="3"/>
                  </a:cubicBezTo>
                  <a:cubicBezTo>
                    <a:pt x="186" y="3"/>
                    <a:pt x="188" y="4"/>
                    <a:pt x="190" y="8"/>
                  </a:cubicBezTo>
                  <a:cubicBezTo>
                    <a:pt x="210" y="60"/>
                    <a:pt x="221" y="115"/>
                    <a:pt x="226" y="170"/>
                  </a:cubicBezTo>
                  <a:cubicBezTo>
                    <a:pt x="233" y="240"/>
                    <a:pt x="229" y="309"/>
                    <a:pt x="215" y="378"/>
                  </a:cubicBezTo>
                  <a:cubicBezTo>
                    <a:pt x="207" y="419"/>
                    <a:pt x="195" y="459"/>
                    <a:pt x="179" y="497"/>
                  </a:cubicBezTo>
                  <a:cubicBezTo>
                    <a:pt x="178" y="498"/>
                    <a:pt x="176" y="500"/>
                    <a:pt x="174" y="500"/>
                  </a:cubicBezTo>
                  <a:cubicBezTo>
                    <a:pt x="146" y="499"/>
                    <a:pt x="118" y="498"/>
                    <a:pt x="90" y="497"/>
                  </a:cubicBezTo>
                  <a:cubicBezTo>
                    <a:pt x="75" y="497"/>
                    <a:pt x="59" y="497"/>
                    <a:pt x="44" y="496"/>
                  </a:cubicBezTo>
                  <a:cubicBezTo>
                    <a:pt x="42" y="496"/>
                    <a:pt x="40" y="496"/>
                    <a:pt x="39" y="495"/>
                  </a:cubicBezTo>
                  <a:close/>
                  <a:moveTo>
                    <a:pt x="148" y="145"/>
                  </a:moveTo>
                  <a:cubicBezTo>
                    <a:pt x="168" y="129"/>
                    <a:pt x="171" y="100"/>
                    <a:pt x="154" y="80"/>
                  </a:cubicBezTo>
                  <a:cubicBezTo>
                    <a:pt x="139" y="61"/>
                    <a:pt x="109" y="58"/>
                    <a:pt x="90" y="74"/>
                  </a:cubicBezTo>
                  <a:cubicBezTo>
                    <a:pt x="70" y="90"/>
                    <a:pt x="67" y="119"/>
                    <a:pt x="83" y="139"/>
                  </a:cubicBezTo>
                  <a:cubicBezTo>
                    <a:pt x="99" y="159"/>
                    <a:pt x="128" y="161"/>
                    <a:pt x="148"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282F39"/>
                </a:solidFill>
                <a:effectLst/>
                <a:uLnTx/>
                <a:uFillTx/>
                <a:latin typeface="Calibri" panose="020F0502020204030204"/>
                <a:cs typeface="+mn-cs"/>
              </a:endParaRPr>
            </a:p>
          </p:txBody>
        </p:sp>
        <p:sp>
          <p:nvSpPr>
            <p:cNvPr id="99" name="Freeform 6">
              <a:extLst>
                <a:ext uri="{FF2B5EF4-FFF2-40B4-BE49-F238E27FC236}">
                  <a16:creationId xmlns:a16="http://schemas.microsoft.com/office/drawing/2014/main" id="{4C8DCFFD-2285-42E7-B3BE-189FCC68C752}"/>
                </a:ext>
              </a:extLst>
            </p:cNvPr>
            <p:cNvSpPr>
              <a:spLocks/>
            </p:cNvSpPr>
            <p:nvPr/>
          </p:nvSpPr>
          <p:spPr bwMode="auto">
            <a:xfrm>
              <a:off x="10439867" y="3109176"/>
              <a:ext cx="321224" cy="927579"/>
            </a:xfrm>
            <a:custGeom>
              <a:avLst/>
              <a:gdLst>
                <a:gd name="T0" fmla="*/ 38 w 91"/>
                <a:gd name="T1" fmla="*/ 0 h 262"/>
                <a:gd name="T2" fmla="*/ 53 w 91"/>
                <a:gd name="T3" fmla="*/ 12 h 262"/>
                <a:gd name="T4" fmla="*/ 83 w 91"/>
                <a:gd name="T5" fmla="*/ 36 h 262"/>
                <a:gd name="T6" fmla="*/ 89 w 91"/>
                <a:gd name="T7" fmla="*/ 42 h 262"/>
                <a:gd name="T8" fmla="*/ 90 w 91"/>
                <a:gd name="T9" fmla="*/ 47 h 262"/>
                <a:gd name="T10" fmla="*/ 71 w 91"/>
                <a:gd name="T11" fmla="*/ 164 h 262"/>
                <a:gd name="T12" fmla="*/ 57 w 91"/>
                <a:gd name="T13" fmla="*/ 256 h 262"/>
                <a:gd name="T14" fmla="*/ 55 w 91"/>
                <a:gd name="T15" fmla="*/ 262 h 262"/>
                <a:gd name="T16" fmla="*/ 49 w 91"/>
                <a:gd name="T17" fmla="*/ 248 h 262"/>
                <a:gd name="T18" fmla="*/ 23 w 91"/>
                <a:gd name="T19" fmla="*/ 194 h 262"/>
                <a:gd name="T20" fmla="*/ 5 w 91"/>
                <a:gd name="T21" fmla="*/ 157 h 262"/>
                <a:gd name="T22" fmla="*/ 4 w 91"/>
                <a:gd name="T23" fmla="*/ 134 h 262"/>
                <a:gd name="T24" fmla="*/ 37 w 91"/>
                <a:gd name="T25" fmla="*/ 4 h 262"/>
                <a:gd name="T26" fmla="*/ 38 w 91"/>
                <a:gd name="T27"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262">
                  <a:moveTo>
                    <a:pt x="38" y="0"/>
                  </a:moveTo>
                  <a:cubicBezTo>
                    <a:pt x="43" y="4"/>
                    <a:pt x="48" y="8"/>
                    <a:pt x="53" y="12"/>
                  </a:cubicBezTo>
                  <a:cubicBezTo>
                    <a:pt x="63" y="20"/>
                    <a:pt x="73" y="28"/>
                    <a:pt x="83" y="36"/>
                  </a:cubicBezTo>
                  <a:cubicBezTo>
                    <a:pt x="85" y="38"/>
                    <a:pt x="88" y="40"/>
                    <a:pt x="89" y="42"/>
                  </a:cubicBezTo>
                  <a:cubicBezTo>
                    <a:pt x="90" y="43"/>
                    <a:pt x="91" y="46"/>
                    <a:pt x="90" y="47"/>
                  </a:cubicBezTo>
                  <a:cubicBezTo>
                    <a:pt x="84" y="86"/>
                    <a:pt x="78" y="125"/>
                    <a:pt x="71" y="164"/>
                  </a:cubicBezTo>
                  <a:cubicBezTo>
                    <a:pt x="66" y="195"/>
                    <a:pt x="61" y="225"/>
                    <a:pt x="57" y="256"/>
                  </a:cubicBezTo>
                  <a:cubicBezTo>
                    <a:pt x="56" y="258"/>
                    <a:pt x="56" y="259"/>
                    <a:pt x="55" y="262"/>
                  </a:cubicBezTo>
                  <a:cubicBezTo>
                    <a:pt x="53" y="257"/>
                    <a:pt x="51" y="252"/>
                    <a:pt x="49" y="248"/>
                  </a:cubicBezTo>
                  <a:cubicBezTo>
                    <a:pt x="40" y="230"/>
                    <a:pt x="32" y="212"/>
                    <a:pt x="23" y="194"/>
                  </a:cubicBezTo>
                  <a:cubicBezTo>
                    <a:pt x="17" y="182"/>
                    <a:pt x="12" y="169"/>
                    <a:pt x="5" y="157"/>
                  </a:cubicBezTo>
                  <a:cubicBezTo>
                    <a:pt x="0" y="149"/>
                    <a:pt x="1" y="142"/>
                    <a:pt x="4" y="134"/>
                  </a:cubicBezTo>
                  <a:cubicBezTo>
                    <a:pt x="20" y="92"/>
                    <a:pt x="30" y="48"/>
                    <a:pt x="37" y="4"/>
                  </a:cubicBezTo>
                  <a:cubicBezTo>
                    <a:pt x="37" y="3"/>
                    <a:pt x="37" y="2"/>
                    <a:pt x="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282F39"/>
                </a:solidFill>
                <a:effectLst/>
                <a:uLnTx/>
                <a:uFillTx/>
                <a:latin typeface="Calibri" panose="020F0502020204030204"/>
                <a:cs typeface="+mn-cs"/>
              </a:endParaRPr>
            </a:p>
          </p:txBody>
        </p:sp>
        <p:sp>
          <p:nvSpPr>
            <p:cNvPr id="100" name="Freeform 7">
              <a:extLst>
                <a:ext uri="{FF2B5EF4-FFF2-40B4-BE49-F238E27FC236}">
                  <a16:creationId xmlns:a16="http://schemas.microsoft.com/office/drawing/2014/main" id="{1E13915F-7221-4987-8FD9-BCBE7CDB7481}"/>
                </a:ext>
              </a:extLst>
            </p:cNvPr>
            <p:cNvSpPr>
              <a:spLocks/>
            </p:cNvSpPr>
            <p:nvPr/>
          </p:nvSpPr>
          <p:spPr bwMode="auto">
            <a:xfrm>
              <a:off x="9490633" y="3087521"/>
              <a:ext cx="295959" cy="913142"/>
            </a:xfrm>
            <a:custGeom>
              <a:avLst/>
              <a:gdLst>
                <a:gd name="T0" fmla="*/ 55 w 84"/>
                <a:gd name="T1" fmla="*/ 0 h 258"/>
                <a:gd name="T2" fmla="*/ 59 w 84"/>
                <a:gd name="T3" fmla="*/ 34 h 258"/>
                <a:gd name="T4" fmla="*/ 76 w 84"/>
                <a:gd name="T5" fmla="*/ 117 h 258"/>
                <a:gd name="T6" fmla="*/ 84 w 84"/>
                <a:gd name="T7" fmla="*/ 145 h 258"/>
                <a:gd name="T8" fmla="*/ 83 w 84"/>
                <a:gd name="T9" fmla="*/ 149 h 258"/>
                <a:gd name="T10" fmla="*/ 55 w 84"/>
                <a:gd name="T11" fmla="*/ 201 h 258"/>
                <a:gd name="T12" fmla="*/ 28 w 84"/>
                <a:gd name="T13" fmla="*/ 251 h 258"/>
                <a:gd name="T14" fmla="*/ 23 w 84"/>
                <a:gd name="T15" fmla="*/ 258 h 258"/>
                <a:gd name="T16" fmla="*/ 20 w 84"/>
                <a:gd name="T17" fmla="*/ 234 h 258"/>
                <a:gd name="T18" fmla="*/ 7 w 84"/>
                <a:gd name="T19" fmla="*/ 109 h 258"/>
                <a:gd name="T20" fmla="*/ 0 w 84"/>
                <a:gd name="T21" fmla="*/ 44 h 258"/>
                <a:gd name="T22" fmla="*/ 2 w 84"/>
                <a:gd name="T23" fmla="*/ 38 h 258"/>
                <a:gd name="T24" fmla="*/ 53 w 84"/>
                <a:gd name="T25" fmla="*/ 1 h 258"/>
                <a:gd name="T26" fmla="*/ 55 w 84"/>
                <a:gd name="T27"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 h="258">
                  <a:moveTo>
                    <a:pt x="55" y="0"/>
                  </a:moveTo>
                  <a:cubicBezTo>
                    <a:pt x="56" y="12"/>
                    <a:pt x="57" y="23"/>
                    <a:pt x="59" y="34"/>
                  </a:cubicBezTo>
                  <a:cubicBezTo>
                    <a:pt x="63" y="62"/>
                    <a:pt x="68" y="90"/>
                    <a:pt x="76" y="117"/>
                  </a:cubicBezTo>
                  <a:cubicBezTo>
                    <a:pt x="79" y="127"/>
                    <a:pt x="81" y="136"/>
                    <a:pt x="84" y="145"/>
                  </a:cubicBezTo>
                  <a:cubicBezTo>
                    <a:pt x="84" y="146"/>
                    <a:pt x="84" y="148"/>
                    <a:pt x="83" y="149"/>
                  </a:cubicBezTo>
                  <a:cubicBezTo>
                    <a:pt x="74" y="167"/>
                    <a:pt x="65" y="184"/>
                    <a:pt x="55" y="201"/>
                  </a:cubicBezTo>
                  <a:cubicBezTo>
                    <a:pt x="46" y="218"/>
                    <a:pt x="37" y="234"/>
                    <a:pt x="28" y="251"/>
                  </a:cubicBezTo>
                  <a:cubicBezTo>
                    <a:pt x="27" y="253"/>
                    <a:pt x="25" y="256"/>
                    <a:pt x="23" y="258"/>
                  </a:cubicBezTo>
                  <a:cubicBezTo>
                    <a:pt x="22" y="250"/>
                    <a:pt x="21" y="242"/>
                    <a:pt x="20" y="234"/>
                  </a:cubicBezTo>
                  <a:cubicBezTo>
                    <a:pt x="16" y="193"/>
                    <a:pt x="11" y="151"/>
                    <a:pt x="7" y="109"/>
                  </a:cubicBezTo>
                  <a:cubicBezTo>
                    <a:pt x="5" y="88"/>
                    <a:pt x="2" y="66"/>
                    <a:pt x="0" y="44"/>
                  </a:cubicBezTo>
                  <a:cubicBezTo>
                    <a:pt x="0" y="42"/>
                    <a:pt x="1" y="39"/>
                    <a:pt x="2" y="38"/>
                  </a:cubicBezTo>
                  <a:cubicBezTo>
                    <a:pt x="19" y="26"/>
                    <a:pt x="36" y="13"/>
                    <a:pt x="53" y="1"/>
                  </a:cubicBezTo>
                  <a:cubicBezTo>
                    <a:pt x="54" y="0"/>
                    <a:pt x="54" y="0"/>
                    <a:pt x="5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282F39"/>
                </a:solidFill>
                <a:effectLst/>
                <a:uLnTx/>
                <a:uFillTx/>
                <a:latin typeface="Calibri" panose="020F0502020204030204"/>
                <a:cs typeface="+mn-cs"/>
              </a:endParaRPr>
            </a:p>
          </p:txBody>
        </p:sp>
        <p:sp>
          <p:nvSpPr>
            <p:cNvPr id="102" name="Freeform 8">
              <a:extLst>
                <a:ext uri="{FF2B5EF4-FFF2-40B4-BE49-F238E27FC236}">
                  <a16:creationId xmlns:a16="http://schemas.microsoft.com/office/drawing/2014/main" id="{DD5ABA71-556A-47CC-ADE1-2468062642A9}"/>
                </a:ext>
              </a:extLst>
            </p:cNvPr>
            <p:cNvSpPr>
              <a:spLocks/>
            </p:cNvSpPr>
            <p:nvPr/>
          </p:nvSpPr>
          <p:spPr bwMode="auto">
            <a:xfrm>
              <a:off x="9840731" y="3771475"/>
              <a:ext cx="517929" cy="756140"/>
            </a:xfrm>
            <a:custGeom>
              <a:avLst/>
              <a:gdLst>
                <a:gd name="T0" fmla="*/ 55 w 147"/>
                <a:gd name="T1" fmla="*/ 36 h 214"/>
                <a:gd name="T2" fmla="*/ 50 w 147"/>
                <a:gd name="T3" fmla="*/ 59 h 214"/>
                <a:gd name="T4" fmla="*/ 59 w 147"/>
                <a:gd name="T5" fmla="*/ 99 h 214"/>
                <a:gd name="T6" fmla="*/ 74 w 147"/>
                <a:gd name="T7" fmla="*/ 125 h 214"/>
                <a:gd name="T8" fmla="*/ 87 w 147"/>
                <a:gd name="T9" fmla="*/ 80 h 214"/>
                <a:gd name="T10" fmla="*/ 117 w 147"/>
                <a:gd name="T11" fmla="*/ 43 h 214"/>
                <a:gd name="T12" fmla="*/ 119 w 147"/>
                <a:gd name="T13" fmla="*/ 85 h 214"/>
                <a:gd name="T14" fmla="*/ 127 w 147"/>
                <a:gd name="T15" fmla="*/ 75 h 214"/>
                <a:gd name="T16" fmla="*/ 134 w 147"/>
                <a:gd name="T17" fmla="*/ 22 h 214"/>
                <a:gd name="T18" fmla="*/ 133 w 147"/>
                <a:gd name="T19" fmla="*/ 10 h 214"/>
                <a:gd name="T20" fmla="*/ 139 w 147"/>
                <a:gd name="T21" fmla="*/ 25 h 214"/>
                <a:gd name="T22" fmla="*/ 135 w 147"/>
                <a:gd name="T23" fmla="*/ 96 h 214"/>
                <a:gd name="T24" fmla="*/ 118 w 147"/>
                <a:gd name="T25" fmla="*/ 140 h 214"/>
                <a:gd name="T26" fmla="*/ 114 w 147"/>
                <a:gd name="T27" fmla="*/ 154 h 214"/>
                <a:gd name="T28" fmla="*/ 99 w 147"/>
                <a:gd name="T29" fmla="*/ 125 h 214"/>
                <a:gd name="T30" fmla="*/ 102 w 147"/>
                <a:gd name="T31" fmla="*/ 93 h 214"/>
                <a:gd name="T32" fmla="*/ 94 w 147"/>
                <a:gd name="T33" fmla="*/ 114 h 214"/>
                <a:gd name="T34" fmla="*/ 94 w 147"/>
                <a:gd name="T35" fmla="*/ 155 h 214"/>
                <a:gd name="T36" fmla="*/ 85 w 147"/>
                <a:gd name="T37" fmla="*/ 191 h 214"/>
                <a:gd name="T38" fmla="*/ 61 w 147"/>
                <a:gd name="T39" fmla="*/ 214 h 214"/>
                <a:gd name="T40" fmla="*/ 50 w 147"/>
                <a:gd name="T41" fmla="*/ 173 h 214"/>
                <a:gd name="T42" fmla="*/ 33 w 147"/>
                <a:gd name="T43" fmla="*/ 107 h 214"/>
                <a:gd name="T44" fmla="*/ 38 w 147"/>
                <a:gd name="T45" fmla="*/ 86 h 214"/>
                <a:gd name="T46" fmla="*/ 29 w 147"/>
                <a:gd name="T47" fmla="*/ 103 h 214"/>
                <a:gd name="T48" fmla="*/ 25 w 147"/>
                <a:gd name="T49" fmla="*/ 125 h 214"/>
                <a:gd name="T50" fmla="*/ 13 w 147"/>
                <a:gd name="T51" fmla="*/ 141 h 214"/>
                <a:gd name="T52" fmla="*/ 3 w 147"/>
                <a:gd name="T53" fmla="*/ 70 h 214"/>
                <a:gd name="T54" fmla="*/ 12 w 147"/>
                <a:gd name="T55" fmla="*/ 12 h 214"/>
                <a:gd name="T56" fmla="*/ 21 w 147"/>
                <a:gd name="T57" fmla="*/ 0 h 214"/>
                <a:gd name="T58" fmla="*/ 21 w 147"/>
                <a:gd name="T59" fmla="*/ 72 h 214"/>
                <a:gd name="T60" fmla="*/ 55 w 147"/>
                <a:gd name="T61" fmla="*/ 3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7" h="214">
                  <a:moveTo>
                    <a:pt x="55" y="36"/>
                  </a:moveTo>
                  <a:cubicBezTo>
                    <a:pt x="53" y="44"/>
                    <a:pt x="51" y="51"/>
                    <a:pt x="50" y="59"/>
                  </a:cubicBezTo>
                  <a:cubicBezTo>
                    <a:pt x="48" y="74"/>
                    <a:pt x="52" y="86"/>
                    <a:pt x="59" y="99"/>
                  </a:cubicBezTo>
                  <a:cubicBezTo>
                    <a:pt x="64" y="107"/>
                    <a:pt x="69" y="116"/>
                    <a:pt x="74" y="125"/>
                  </a:cubicBezTo>
                  <a:cubicBezTo>
                    <a:pt x="75" y="109"/>
                    <a:pt x="79" y="94"/>
                    <a:pt x="87" y="80"/>
                  </a:cubicBezTo>
                  <a:cubicBezTo>
                    <a:pt x="94" y="66"/>
                    <a:pt x="104" y="54"/>
                    <a:pt x="117" y="43"/>
                  </a:cubicBezTo>
                  <a:cubicBezTo>
                    <a:pt x="120" y="57"/>
                    <a:pt x="121" y="71"/>
                    <a:pt x="119" y="85"/>
                  </a:cubicBezTo>
                  <a:cubicBezTo>
                    <a:pt x="124" y="83"/>
                    <a:pt x="126" y="79"/>
                    <a:pt x="127" y="75"/>
                  </a:cubicBezTo>
                  <a:cubicBezTo>
                    <a:pt x="135" y="58"/>
                    <a:pt x="136" y="40"/>
                    <a:pt x="134" y="22"/>
                  </a:cubicBezTo>
                  <a:cubicBezTo>
                    <a:pt x="134" y="18"/>
                    <a:pt x="133" y="14"/>
                    <a:pt x="133" y="10"/>
                  </a:cubicBezTo>
                  <a:cubicBezTo>
                    <a:pt x="135" y="15"/>
                    <a:pt x="138" y="20"/>
                    <a:pt x="139" y="25"/>
                  </a:cubicBezTo>
                  <a:cubicBezTo>
                    <a:pt x="147" y="50"/>
                    <a:pt x="144" y="73"/>
                    <a:pt x="135" y="96"/>
                  </a:cubicBezTo>
                  <a:cubicBezTo>
                    <a:pt x="130" y="111"/>
                    <a:pt x="123" y="126"/>
                    <a:pt x="118" y="140"/>
                  </a:cubicBezTo>
                  <a:cubicBezTo>
                    <a:pt x="116" y="145"/>
                    <a:pt x="115" y="149"/>
                    <a:pt x="114" y="154"/>
                  </a:cubicBezTo>
                  <a:cubicBezTo>
                    <a:pt x="108" y="145"/>
                    <a:pt x="102" y="136"/>
                    <a:pt x="99" y="125"/>
                  </a:cubicBezTo>
                  <a:cubicBezTo>
                    <a:pt x="97" y="114"/>
                    <a:pt x="99" y="103"/>
                    <a:pt x="102" y="93"/>
                  </a:cubicBezTo>
                  <a:cubicBezTo>
                    <a:pt x="97" y="99"/>
                    <a:pt x="95" y="106"/>
                    <a:pt x="94" y="114"/>
                  </a:cubicBezTo>
                  <a:cubicBezTo>
                    <a:pt x="94" y="127"/>
                    <a:pt x="94" y="141"/>
                    <a:pt x="94" y="155"/>
                  </a:cubicBezTo>
                  <a:cubicBezTo>
                    <a:pt x="94" y="167"/>
                    <a:pt x="92" y="180"/>
                    <a:pt x="85" y="191"/>
                  </a:cubicBezTo>
                  <a:cubicBezTo>
                    <a:pt x="79" y="201"/>
                    <a:pt x="72" y="209"/>
                    <a:pt x="61" y="214"/>
                  </a:cubicBezTo>
                  <a:cubicBezTo>
                    <a:pt x="63" y="198"/>
                    <a:pt x="55" y="186"/>
                    <a:pt x="50" y="173"/>
                  </a:cubicBezTo>
                  <a:cubicBezTo>
                    <a:pt x="40" y="152"/>
                    <a:pt x="30" y="131"/>
                    <a:pt x="33" y="107"/>
                  </a:cubicBezTo>
                  <a:cubicBezTo>
                    <a:pt x="34" y="100"/>
                    <a:pt x="36" y="94"/>
                    <a:pt x="38" y="86"/>
                  </a:cubicBezTo>
                  <a:cubicBezTo>
                    <a:pt x="32" y="91"/>
                    <a:pt x="30" y="97"/>
                    <a:pt x="29" y="103"/>
                  </a:cubicBezTo>
                  <a:cubicBezTo>
                    <a:pt x="27" y="110"/>
                    <a:pt x="26" y="118"/>
                    <a:pt x="25" y="125"/>
                  </a:cubicBezTo>
                  <a:cubicBezTo>
                    <a:pt x="23" y="132"/>
                    <a:pt x="19" y="138"/>
                    <a:pt x="13" y="141"/>
                  </a:cubicBezTo>
                  <a:cubicBezTo>
                    <a:pt x="9" y="117"/>
                    <a:pt x="5" y="94"/>
                    <a:pt x="3" y="70"/>
                  </a:cubicBezTo>
                  <a:cubicBezTo>
                    <a:pt x="0" y="50"/>
                    <a:pt x="2" y="30"/>
                    <a:pt x="12" y="12"/>
                  </a:cubicBezTo>
                  <a:cubicBezTo>
                    <a:pt x="15" y="8"/>
                    <a:pt x="18" y="4"/>
                    <a:pt x="21" y="0"/>
                  </a:cubicBezTo>
                  <a:cubicBezTo>
                    <a:pt x="8" y="24"/>
                    <a:pt x="12" y="47"/>
                    <a:pt x="21" y="72"/>
                  </a:cubicBezTo>
                  <a:cubicBezTo>
                    <a:pt x="28" y="55"/>
                    <a:pt x="40" y="44"/>
                    <a:pt x="55"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103" name="Freeform 9">
              <a:extLst>
                <a:ext uri="{FF2B5EF4-FFF2-40B4-BE49-F238E27FC236}">
                  <a16:creationId xmlns:a16="http://schemas.microsoft.com/office/drawing/2014/main" id="{CB2E9299-092F-403A-8621-2F4B1CF2F8C9}"/>
                </a:ext>
              </a:extLst>
            </p:cNvPr>
            <p:cNvSpPr>
              <a:spLocks/>
            </p:cNvSpPr>
            <p:nvPr/>
          </p:nvSpPr>
          <p:spPr bwMode="auto">
            <a:xfrm>
              <a:off x="9952618" y="1499448"/>
              <a:ext cx="420479" cy="364535"/>
            </a:xfrm>
            <a:custGeom>
              <a:avLst/>
              <a:gdLst>
                <a:gd name="T0" fmla="*/ 119 w 119"/>
                <a:gd name="T1" fmla="*/ 103 h 103"/>
                <a:gd name="T2" fmla="*/ 0 w 119"/>
                <a:gd name="T3" fmla="*/ 100 h 103"/>
                <a:gd name="T4" fmla="*/ 62 w 119"/>
                <a:gd name="T5" fmla="*/ 0 h 103"/>
                <a:gd name="T6" fmla="*/ 119 w 119"/>
                <a:gd name="T7" fmla="*/ 103 h 103"/>
              </a:gdLst>
              <a:ahLst/>
              <a:cxnLst>
                <a:cxn ang="0">
                  <a:pos x="T0" y="T1"/>
                </a:cxn>
                <a:cxn ang="0">
                  <a:pos x="T2" y="T3"/>
                </a:cxn>
                <a:cxn ang="0">
                  <a:pos x="T4" y="T5"/>
                </a:cxn>
                <a:cxn ang="0">
                  <a:pos x="T6" y="T7"/>
                </a:cxn>
              </a:cxnLst>
              <a:rect l="0" t="0" r="r" b="b"/>
              <a:pathLst>
                <a:path w="119" h="103">
                  <a:moveTo>
                    <a:pt x="119" y="103"/>
                  </a:moveTo>
                  <a:cubicBezTo>
                    <a:pt x="79" y="102"/>
                    <a:pt x="39" y="101"/>
                    <a:pt x="0" y="100"/>
                  </a:cubicBezTo>
                  <a:cubicBezTo>
                    <a:pt x="3" y="84"/>
                    <a:pt x="47" y="12"/>
                    <a:pt x="62" y="0"/>
                  </a:cubicBezTo>
                  <a:cubicBezTo>
                    <a:pt x="76" y="12"/>
                    <a:pt x="118" y="90"/>
                    <a:pt x="119" y="1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282F39"/>
                </a:solidFill>
                <a:effectLst/>
                <a:uLnTx/>
                <a:uFillTx/>
                <a:latin typeface="Calibri" panose="020F0502020204030204"/>
                <a:cs typeface="+mn-cs"/>
              </a:endParaRPr>
            </a:p>
          </p:txBody>
        </p:sp>
      </p:grpSp>
      <p:grpSp>
        <p:nvGrpSpPr>
          <p:cNvPr id="107" name="Group 61">
            <a:extLst>
              <a:ext uri="{FF2B5EF4-FFF2-40B4-BE49-F238E27FC236}">
                <a16:creationId xmlns:a16="http://schemas.microsoft.com/office/drawing/2014/main" id="{CE81BB39-C5D7-4298-93D3-73384F0104D8}"/>
              </a:ext>
            </a:extLst>
          </p:cNvPr>
          <p:cNvGrpSpPr/>
          <p:nvPr/>
        </p:nvGrpSpPr>
        <p:grpSpPr>
          <a:xfrm>
            <a:off x="7531869" y="1858234"/>
            <a:ext cx="758072" cy="490140"/>
            <a:chOff x="1875629" y="2488979"/>
            <a:chExt cx="4667412" cy="3017770"/>
          </a:xfrm>
          <a:solidFill>
            <a:schemeClr val="bg1"/>
          </a:solidFill>
        </p:grpSpPr>
        <p:sp>
          <p:nvSpPr>
            <p:cNvPr id="108" name="Freeform 6">
              <a:extLst>
                <a:ext uri="{FF2B5EF4-FFF2-40B4-BE49-F238E27FC236}">
                  <a16:creationId xmlns:a16="http://schemas.microsoft.com/office/drawing/2014/main" id="{69D8D6E9-88F0-4EF3-A519-72C650DEAFC2}"/>
                </a:ext>
              </a:extLst>
            </p:cNvPr>
            <p:cNvSpPr>
              <a:spLocks/>
            </p:cNvSpPr>
            <p:nvPr/>
          </p:nvSpPr>
          <p:spPr bwMode="auto">
            <a:xfrm>
              <a:off x="2511150" y="3040735"/>
              <a:ext cx="3062989" cy="2426604"/>
            </a:xfrm>
            <a:custGeom>
              <a:avLst/>
              <a:gdLst>
                <a:gd name="T0" fmla="*/ 323 w 664"/>
                <a:gd name="T1" fmla="*/ 471 h 486"/>
                <a:gd name="T2" fmla="*/ 332 w 664"/>
                <a:gd name="T3" fmla="*/ 458 h 486"/>
                <a:gd name="T4" fmla="*/ 302 w 664"/>
                <a:gd name="T5" fmla="*/ 385 h 486"/>
                <a:gd name="T6" fmla="*/ 299 w 664"/>
                <a:gd name="T7" fmla="*/ 384 h 486"/>
                <a:gd name="T8" fmla="*/ 293 w 664"/>
                <a:gd name="T9" fmla="*/ 334 h 486"/>
                <a:gd name="T10" fmla="*/ 248 w 664"/>
                <a:gd name="T11" fmla="*/ 312 h 486"/>
                <a:gd name="T12" fmla="*/ 212 w 664"/>
                <a:gd name="T13" fmla="*/ 256 h 486"/>
                <a:gd name="T14" fmla="*/ 150 w 664"/>
                <a:gd name="T15" fmla="*/ 282 h 486"/>
                <a:gd name="T16" fmla="*/ 63 w 664"/>
                <a:gd name="T17" fmla="*/ 271 h 486"/>
                <a:gd name="T18" fmla="*/ 44 w 664"/>
                <a:gd name="T19" fmla="*/ 246 h 486"/>
                <a:gd name="T20" fmla="*/ 2 w 664"/>
                <a:gd name="T21" fmla="*/ 191 h 486"/>
                <a:gd name="T22" fmla="*/ 2 w 664"/>
                <a:gd name="T23" fmla="*/ 183 h 486"/>
                <a:gd name="T24" fmla="*/ 67 w 664"/>
                <a:gd name="T25" fmla="*/ 80 h 486"/>
                <a:gd name="T26" fmla="*/ 116 w 664"/>
                <a:gd name="T27" fmla="*/ 3 h 486"/>
                <a:gd name="T28" fmla="*/ 122 w 664"/>
                <a:gd name="T29" fmla="*/ 2 h 486"/>
                <a:gd name="T30" fmla="*/ 155 w 664"/>
                <a:gd name="T31" fmla="*/ 19 h 486"/>
                <a:gd name="T32" fmla="*/ 181 w 664"/>
                <a:gd name="T33" fmla="*/ 26 h 486"/>
                <a:gd name="T34" fmla="*/ 217 w 664"/>
                <a:gd name="T35" fmla="*/ 32 h 486"/>
                <a:gd name="T36" fmla="*/ 223 w 664"/>
                <a:gd name="T37" fmla="*/ 33 h 486"/>
                <a:gd name="T38" fmla="*/ 214 w 664"/>
                <a:gd name="T39" fmla="*/ 44 h 486"/>
                <a:gd name="T40" fmla="*/ 170 w 664"/>
                <a:gd name="T41" fmla="*/ 102 h 486"/>
                <a:gd name="T42" fmla="*/ 171 w 664"/>
                <a:gd name="T43" fmla="*/ 151 h 486"/>
                <a:gd name="T44" fmla="*/ 217 w 664"/>
                <a:gd name="T45" fmla="*/ 166 h 486"/>
                <a:gd name="T46" fmla="*/ 245 w 664"/>
                <a:gd name="T47" fmla="*/ 152 h 486"/>
                <a:gd name="T48" fmla="*/ 308 w 664"/>
                <a:gd name="T49" fmla="*/ 119 h 486"/>
                <a:gd name="T50" fmla="*/ 353 w 664"/>
                <a:gd name="T51" fmla="*/ 96 h 486"/>
                <a:gd name="T52" fmla="*/ 372 w 664"/>
                <a:gd name="T53" fmla="*/ 97 h 486"/>
                <a:gd name="T54" fmla="*/ 538 w 664"/>
                <a:gd name="T55" fmla="*/ 205 h 486"/>
                <a:gd name="T56" fmla="*/ 647 w 664"/>
                <a:gd name="T57" fmla="*/ 275 h 486"/>
                <a:gd name="T58" fmla="*/ 663 w 664"/>
                <a:gd name="T59" fmla="*/ 308 h 486"/>
                <a:gd name="T60" fmla="*/ 643 w 664"/>
                <a:gd name="T61" fmla="*/ 334 h 486"/>
                <a:gd name="T62" fmla="*/ 612 w 664"/>
                <a:gd name="T63" fmla="*/ 331 h 486"/>
                <a:gd name="T64" fmla="*/ 483 w 664"/>
                <a:gd name="T65" fmla="*/ 254 h 486"/>
                <a:gd name="T66" fmla="*/ 463 w 664"/>
                <a:gd name="T67" fmla="*/ 242 h 486"/>
                <a:gd name="T68" fmla="*/ 448 w 664"/>
                <a:gd name="T69" fmla="*/ 247 h 486"/>
                <a:gd name="T70" fmla="*/ 451 w 664"/>
                <a:gd name="T71" fmla="*/ 262 h 486"/>
                <a:gd name="T72" fmla="*/ 496 w 664"/>
                <a:gd name="T73" fmla="*/ 289 h 486"/>
                <a:gd name="T74" fmla="*/ 527 w 664"/>
                <a:gd name="T75" fmla="*/ 307 h 486"/>
                <a:gd name="T76" fmla="*/ 571 w 664"/>
                <a:gd name="T77" fmla="*/ 333 h 486"/>
                <a:gd name="T78" fmla="*/ 588 w 664"/>
                <a:gd name="T79" fmla="*/ 344 h 486"/>
                <a:gd name="T80" fmla="*/ 586 w 664"/>
                <a:gd name="T81" fmla="*/ 384 h 486"/>
                <a:gd name="T82" fmla="*/ 544 w 664"/>
                <a:gd name="T83" fmla="*/ 388 h 486"/>
                <a:gd name="T84" fmla="*/ 455 w 664"/>
                <a:gd name="T85" fmla="*/ 339 h 486"/>
                <a:gd name="T86" fmla="*/ 428 w 664"/>
                <a:gd name="T87" fmla="*/ 325 h 486"/>
                <a:gd name="T88" fmla="*/ 411 w 664"/>
                <a:gd name="T89" fmla="*/ 329 h 486"/>
                <a:gd name="T90" fmla="*/ 416 w 664"/>
                <a:gd name="T91" fmla="*/ 345 h 486"/>
                <a:gd name="T92" fmla="*/ 482 w 664"/>
                <a:gd name="T93" fmla="*/ 381 h 486"/>
                <a:gd name="T94" fmla="*/ 522 w 664"/>
                <a:gd name="T95" fmla="*/ 404 h 486"/>
                <a:gd name="T96" fmla="*/ 529 w 664"/>
                <a:gd name="T97" fmla="*/ 433 h 486"/>
                <a:gd name="T98" fmla="*/ 486 w 664"/>
                <a:gd name="T99" fmla="*/ 450 h 486"/>
                <a:gd name="T100" fmla="*/ 461 w 664"/>
                <a:gd name="T101" fmla="*/ 438 h 486"/>
                <a:gd name="T102" fmla="*/ 407 w 664"/>
                <a:gd name="T103" fmla="*/ 410 h 486"/>
                <a:gd name="T104" fmla="*/ 393 w 664"/>
                <a:gd name="T105" fmla="*/ 403 h 486"/>
                <a:gd name="T106" fmla="*/ 376 w 664"/>
                <a:gd name="T107" fmla="*/ 407 h 486"/>
                <a:gd name="T108" fmla="*/ 382 w 664"/>
                <a:gd name="T109" fmla="*/ 424 h 486"/>
                <a:gd name="T110" fmla="*/ 435 w 664"/>
                <a:gd name="T111" fmla="*/ 451 h 486"/>
                <a:gd name="T112" fmla="*/ 464 w 664"/>
                <a:gd name="T113" fmla="*/ 466 h 486"/>
                <a:gd name="T114" fmla="*/ 441 w 664"/>
                <a:gd name="T115" fmla="*/ 479 h 486"/>
                <a:gd name="T116" fmla="*/ 387 w 664"/>
                <a:gd name="T117" fmla="*/ 481 h 486"/>
                <a:gd name="T118" fmla="*/ 335 w 664"/>
                <a:gd name="T119" fmla="*/ 473 h 486"/>
                <a:gd name="T120" fmla="*/ 323 w 664"/>
                <a:gd name="T121" fmla="*/ 4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4" h="486">
                  <a:moveTo>
                    <a:pt x="323" y="471"/>
                  </a:moveTo>
                  <a:cubicBezTo>
                    <a:pt x="326" y="467"/>
                    <a:pt x="329" y="462"/>
                    <a:pt x="332" y="458"/>
                  </a:cubicBezTo>
                  <a:cubicBezTo>
                    <a:pt x="352" y="431"/>
                    <a:pt x="338" y="391"/>
                    <a:pt x="302" y="385"/>
                  </a:cubicBezTo>
                  <a:cubicBezTo>
                    <a:pt x="301" y="385"/>
                    <a:pt x="300" y="384"/>
                    <a:pt x="299" y="384"/>
                  </a:cubicBezTo>
                  <a:cubicBezTo>
                    <a:pt x="306" y="366"/>
                    <a:pt x="304" y="349"/>
                    <a:pt x="293" y="334"/>
                  </a:cubicBezTo>
                  <a:cubicBezTo>
                    <a:pt x="282" y="319"/>
                    <a:pt x="267" y="312"/>
                    <a:pt x="248" y="312"/>
                  </a:cubicBezTo>
                  <a:cubicBezTo>
                    <a:pt x="250" y="285"/>
                    <a:pt x="239" y="264"/>
                    <a:pt x="212" y="256"/>
                  </a:cubicBezTo>
                  <a:cubicBezTo>
                    <a:pt x="185" y="247"/>
                    <a:pt x="165" y="258"/>
                    <a:pt x="150" y="282"/>
                  </a:cubicBezTo>
                  <a:cubicBezTo>
                    <a:pt x="132" y="246"/>
                    <a:pt x="87" y="242"/>
                    <a:pt x="63" y="271"/>
                  </a:cubicBezTo>
                  <a:cubicBezTo>
                    <a:pt x="56" y="262"/>
                    <a:pt x="50" y="254"/>
                    <a:pt x="44" y="246"/>
                  </a:cubicBezTo>
                  <a:cubicBezTo>
                    <a:pt x="30" y="227"/>
                    <a:pt x="16" y="209"/>
                    <a:pt x="2" y="191"/>
                  </a:cubicBezTo>
                  <a:cubicBezTo>
                    <a:pt x="0" y="188"/>
                    <a:pt x="0" y="186"/>
                    <a:pt x="2" y="183"/>
                  </a:cubicBezTo>
                  <a:cubicBezTo>
                    <a:pt x="24" y="149"/>
                    <a:pt x="45" y="115"/>
                    <a:pt x="67" y="80"/>
                  </a:cubicBezTo>
                  <a:cubicBezTo>
                    <a:pt x="83" y="54"/>
                    <a:pt x="99" y="29"/>
                    <a:pt x="116" y="3"/>
                  </a:cubicBezTo>
                  <a:cubicBezTo>
                    <a:pt x="118" y="0"/>
                    <a:pt x="120" y="1"/>
                    <a:pt x="122" y="2"/>
                  </a:cubicBezTo>
                  <a:cubicBezTo>
                    <a:pt x="133" y="8"/>
                    <a:pt x="143" y="14"/>
                    <a:pt x="155" y="19"/>
                  </a:cubicBezTo>
                  <a:cubicBezTo>
                    <a:pt x="163" y="22"/>
                    <a:pt x="172" y="24"/>
                    <a:pt x="181" y="26"/>
                  </a:cubicBezTo>
                  <a:cubicBezTo>
                    <a:pt x="193" y="28"/>
                    <a:pt x="205" y="30"/>
                    <a:pt x="217" y="32"/>
                  </a:cubicBezTo>
                  <a:cubicBezTo>
                    <a:pt x="219" y="32"/>
                    <a:pt x="220" y="32"/>
                    <a:pt x="223" y="33"/>
                  </a:cubicBezTo>
                  <a:cubicBezTo>
                    <a:pt x="220" y="37"/>
                    <a:pt x="217" y="41"/>
                    <a:pt x="214" y="44"/>
                  </a:cubicBezTo>
                  <a:cubicBezTo>
                    <a:pt x="199" y="64"/>
                    <a:pt x="184" y="83"/>
                    <a:pt x="170" y="102"/>
                  </a:cubicBezTo>
                  <a:cubicBezTo>
                    <a:pt x="159" y="117"/>
                    <a:pt x="160" y="137"/>
                    <a:pt x="171" y="151"/>
                  </a:cubicBezTo>
                  <a:cubicBezTo>
                    <a:pt x="181" y="165"/>
                    <a:pt x="202" y="172"/>
                    <a:pt x="217" y="166"/>
                  </a:cubicBezTo>
                  <a:cubicBezTo>
                    <a:pt x="226" y="162"/>
                    <a:pt x="236" y="157"/>
                    <a:pt x="245" y="152"/>
                  </a:cubicBezTo>
                  <a:cubicBezTo>
                    <a:pt x="266" y="141"/>
                    <a:pt x="287" y="130"/>
                    <a:pt x="308" y="119"/>
                  </a:cubicBezTo>
                  <a:cubicBezTo>
                    <a:pt x="323" y="111"/>
                    <a:pt x="338" y="104"/>
                    <a:pt x="353" y="96"/>
                  </a:cubicBezTo>
                  <a:cubicBezTo>
                    <a:pt x="360" y="92"/>
                    <a:pt x="366" y="93"/>
                    <a:pt x="372" y="97"/>
                  </a:cubicBezTo>
                  <a:cubicBezTo>
                    <a:pt x="428" y="133"/>
                    <a:pt x="483" y="169"/>
                    <a:pt x="538" y="205"/>
                  </a:cubicBezTo>
                  <a:cubicBezTo>
                    <a:pt x="575" y="228"/>
                    <a:pt x="611" y="252"/>
                    <a:pt x="647" y="275"/>
                  </a:cubicBezTo>
                  <a:cubicBezTo>
                    <a:pt x="659" y="283"/>
                    <a:pt x="664" y="294"/>
                    <a:pt x="663" y="308"/>
                  </a:cubicBezTo>
                  <a:cubicBezTo>
                    <a:pt x="662" y="320"/>
                    <a:pt x="655" y="329"/>
                    <a:pt x="643" y="334"/>
                  </a:cubicBezTo>
                  <a:cubicBezTo>
                    <a:pt x="632" y="339"/>
                    <a:pt x="622" y="337"/>
                    <a:pt x="612" y="331"/>
                  </a:cubicBezTo>
                  <a:cubicBezTo>
                    <a:pt x="569" y="306"/>
                    <a:pt x="526" y="280"/>
                    <a:pt x="483" y="254"/>
                  </a:cubicBezTo>
                  <a:cubicBezTo>
                    <a:pt x="477" y="250"/>
                    <a:pt x="470" y="246"/>
                    <a:pt x="463" y="242"/>
                  </a:cubicBezTo>
                  <a:cubicBezTo>
                    <a:pt x="457" y="239"/>
                    <a:pt x="451" y="241"/>
                    <a:pt x="448" y="247"/>
                  </a:cubicBezTo>
                  <a:cubicBezTo>
                    <a:pt x="445" y="252"/>
                    <a:pt x="446" y="259"/>
                    <a:pt x="451" y="262"/>
                  </a:cubicBezTo>
                  <a:cubicBezTo>
                    <a:pt x="466" y="271"/>
                    <a:pt x="481" y="280"/>
                    <a:pt x="496" y="289"/>
                  </a:cubicBezTo>
                  <a:cubicBezTo>
                    <a:pt x="506" y="295"/>
                    <a:pt x="516" y="301"/>
                    <a:pt x="527" y="307"/>
                  </a:cubicBezTo>
                  <a:cubicBezTo>
                    <a:pt x="541" y="316"/>
                    <a:pt x="556" y="325"/>
                    <a:pt x="571" y="333"/>
                  </a:cubicBezTo>
                  <a:cubicBezTo>
                    <a:pt x="577" y="337"/>
                    <a:pt x="583" y="340"/>
                    <a:pt x="588" y="344"/>
                  </a:cubicBezTo>
                  <a:cubicBezTo>
                    <a:pt x="600" y="354"/>
                    <a:pt x="601" y="372"/>
                    <a:pt x="586" y="384"/>
                  </a:cubicBezTo>
                  <a:cubicBezTo>
                    <a:pt x="573" y="394"/>
                    <a:pt x="559" y="396"/>
                    <a:pt x="544" y="388"/>
                  </a:cubicBezTo>
                  <a:cubicBezTo>
                    <a:pt x="514" y="372"/>
                    <a:pt x="484" y="355"/>
                    <a:pt x="455" y="339"/>
                  </a:cubicBezTo>
                  <a:cubicBezTo>
                    <a:pt x="446" y="334"/>
                    <a:pt x="437" y="329"/>
                    <a:pt x="428" y="325"/>
                  </a:cubicBezTo>
                  <a:cubicBezTo>
                    <a:pt x="421" y="321"/>
                    <a:pt x="414" y="323"/>
                    <a:pt x="411" y="329"/>
                  </a:cubicBezTo>
                  <a:cubicBezTo>
                    <a:pt x="407" y="335"/>
                    <a:pt x="410" y="341"/>
                    <a:pt x="416" y="345"/>
                  </a:cubicBezTo>
                  <a:cubicBezTo>
                    <a:pt x="438" y="357"/>
                    <a:pt x="460" y="369"/>
                    <a:pt x="482" y="381"/>
                  </a:cubicBezTo>
                  <a:cubicBezTo>
                    <a:pt x="496" y="389"/>
                    <a:pt x="509" y="396"/>
                    <a:pt x="522" y="404"/>
                  </a:cubicBezTo>
                  <a:cubicBezTo>
                    <a:pt x="531" y="410"/>
                    <a:pt x="534" y="423"/>
                    <a:pt x="529" y="433"/>
                  </a:cubicBezTo>
                  <a:cubicBezTo>
                    <a:pt x="519" y="449"/>
                    <a:pt x="503" y="456"/>
                    <a:pt x="486" y="450"/>
                  </a:cubicBezTo>
                  <a:cubicBezTo>
                    <a:pt x="478" y="447"/>
                    <a:pt x="469" y="442"/>
                    <a:pt x="461" y="438"/>
                  </a:cubicBezTo>
                  <a:cubicBezTo>
                    <a:pt x="443" y="429"/>
                    <a:pt x="425" y="419"/>
                    <a:pt x="407" y="410"/>
                  </a:cubicBezTo>
                  <a:cubicBezTo>
                    <a:pt x="402" y="408"/>
                    <a:pt x="398" y="406"/>
                    <a:pt x="393" y="403"/>
                  </a:cubicBezTo>
                  <a:cubicBezTo>
                    <a:pt x="386" y="400"/>
                    <a:pt x="379" y="401"/>
                    <a:pt x="376" y="407"/>
                  </a:cubicBezTo>
                  <a:cubicBezTo>
                    <a:pt x="372" y="413"/>
                    <a:pt x="375" y="420"/>
                    <a:pt x="382" y="424"/>
                  </a:cubicBezTo>
                  <a:cubicBezTo>
                    <a:pt x="399" y="433"/>
                    <a:pt x="417" y="442"/>
                    <a:pt x="435" y="451"/>
                  </a:cubicBezTo>
                  <a:cubicBezTo>
                    <a:pt x="445" y="456"/>
                    <a:pt x="454" y="461"/>
                    <a:pt x="464" y="466"/>
                  </a:cubicBezTo>
                  <a:cubicBezTo>
                    <a:pt x="457" y="472"/>
                    <a:pt x="449" y="476"/>
                    <a:pt x="441" y="479"/>
                  </a:cubicBezTo>
                  <a:cubicBezTo>
                    <a:pt x="423" y="486"/>
                    <a:pt x="405" y="484"/>
                    <a:pt x="387" y="481"/>
                  </a:cubicBezTo>
                  <a:cubicBezTo>
                    <a:pt x="370" y="479"/>
                    <a:pt x="352" y="476"/>
                    <a:pt x="335" y="473"/>
                  </a:cubicBezTo>
                  <a:cubicBezTo>
                    <a:pt x="331" y="473"/>
                    <a:pt x="327" y="472"/>
                    <a:pt x="323" y="4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09" name="Freeform 7">
              <a:extLst>
                <a:ext uri="{FF2B5EF4-FFF2-40B4-BE49-F238E27FC236}">
                  <a16:creationId xmlns:a16="http://schemas.microsoft.com/office/drawing/2014/main" id="{5572BC18-11B5-4220-B06E-1B1AABDF7C82}"/>
                </a:ext>
              </a:extLst>
            </p:cNvPr>
            <p:cNvSpPr>
              <a:spLocks/>
            </p:cNvSpPr>
            <p:nvPr/>
          </p:nvSpPr>
          <p:spPr bwMode="auto">
            <a:xfrm>
              <a:off x="3365454" y="2978805"/>
              <a:ext cx="2583746" cy="1373761"/>
            </a:xfrm>
            <a:custGeom>
              <a:avLst/>
              <a:gdLst>
                <a:gd name="T0" fmla="*/ 486 w 561"/>
                <a:gd name="T1" fmla="*/ 275 h 275"/>
                <a:gd name="T2" fmla="*/ 413 w 561"/>
                <a:gd name="T3" fmla="*/ 228 h 275"/>
                <a:gd name="T4" fmla="*/ 330 w 561"/>
                <a:gd name="T5" fmla="*/ 174 h 275"/>
                <a:gd name="T6" fmla="*/ 229 w 561"/>
                <a:gd name="T7" fmla="*/ 109 h 275"/>
                <a:gd name="T8" fmla="*/ 203 w 561"/>
                <a:gd name="T9" fmla="*/ 92 h 275"/>
                <a:gd name="T10" fmla="*/ 154 w 561"/>
                <a:gd name="T11" fmla="*/ 90 h 275"/>
                <a:gd name="T12" fmla="*/ 78 w 561"/>
                <a:gd name="T13" fmla="*/ 130 h 275"/>
                <a:gd name="T14" fmla="*/ 32 w 561"/>
                <a:gd name="T15" fmla="*/ 154 h 275"/>
                <a:gd name="T16" fmla="*/ 7 w 561"/>
                <a:gd name="T17" fmla="*/ 151 h 275"/>
                <a:gd name="T18" fmla="*/ 7 w 561"/>
                <a:gd name="T19" fmla="*/ 126 h 275"/>
                <a:gd name="T20" fmla="*/ 57 w 561"/>
                <a:gd name="T21" fmla="*/ 61 h 275"/>
                <a:gd name="T22" fmla="*/ 82 w 561"/>
                <a:gd name="T23" fmla="*/ 33 h 275"/>
                <a:gd name="T24" fmla="*/ 117 w 561"/>
                <a:gd name="T25" fmla="*/ 20 h 275"/>
                <a:gd name="T26" fmla="*/ 158 w 561"/>
                <a:gd name="T27" fmla="*/ 12 h 275"/>
                <a:gd name="T28" fmla="*/ 260 w 561"/>
                <a:gd name="T29" fmla="*/ 3 h 275"/>
                <a:gd name="T30" fmla="*/ 309 w 561"/>
                <a:gd name="T31" fmla="*/ 11 h 275"/>
                <a:gd name="T32" fmla="*/ 380 w 561"/>
                <a:gd name="T33" fmla="*/ 25 h 275"/>
                <a:gd name="T34" fmla="*/ 405 w 561"/>
                <a:gd name="T35" fmla="*/ 22 h 275"/>
                <a:gd name="T36" fmla="*/ 432 w 561"/>
                <a:gd name="T37" fmla="*/ 10 h 275"/>
                <a:gd name="T38" fmla="*/ 440 w 561"/>
                <a:gd name="T39" fmla="*/ 12 h 275"/>
                <a:gd name="T40" fmla="*/ 481 w 561"/>
                <a:gd name="T41" fmla="*/ 78 h 275"/>
                <a:gd name="T42" fmla="*/ 535 w 561"/>
                <a:gd name="T43" fmla="*/ 164 h 275"/>
                <a:gd name="T44" fmla="*/ 559 w 561"/>
                <a:gd name="T45" fmla="*/ 201 h 275"/>
                <a:gd name="T46" fmla="*/ 559 w 561"/>
                <a:gd name="T47" fmla="*/ 207 h 275"/>
                <a:gd name="T48" fmla="*/ 487 w 561"/>
                <a:gd name="T49" fmla="*/ 275 h 275"/>
                <a:gd name="T50" fmla="*/ 486 w 561"/>
                <a:gd name="T51"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1" h="275">
                  <a:moveTo>
                    <a:pt x="486" y="275"/>
                  </a:moveTo>
                  <a:cubicBezTo>
                    <a:pt x="461" y="259"/>
                    <a:pt x="437" y="244"/>
                    <a:pt x="413" y="228"/>
                  </a:cubicBezTo>
                  <a:cubicBezTo>
                    <a:pt x="385" y="210"/>
                    <a:pt x="357" y="192"/>
                    <a:pt x="330" y="174"/>
                  </a:cubicBezTo>
                  <a:cubicBezTo>
                    <a:pt x="296" y="152"/>
                    <a:pt x="263" y="131"/>
                    <a:pt x="229" y="109"/>
                  </a:cubicBezTo>
                  <a:cubicBezTo>
                    <a:pt x="220" y="103"/>
                    <a:pt x="211" y="98"/>
                    <a:pt x="203" y="92"/>
                  </a:cubicBezTo>
                  <a:cubicBezTo>
                    <a:pt x="187" y="81"/>
                    <a:pt x="171" y="81"/>
                    <a:pt x="154" y="90"/>
                  </a:cubicBezTo>
                  <a:cubicBezTo>
                    <a:pt x="129" y="104"/>
                    <a:pt x="103" y="117"/>
                    <a:pt x="78" y="130"/>
                  </a:cubicBezTo>
                  <a:cubicBezTo>
                    <a:pt x="63" y="138"/>
                    <a:pt x="47" y="146"/>
                    <a:pt x="32" y="154"/>
                  </a:cubicBezTo>
                  <a:cubicBezTo>
                    <a:pt x="23" y="159"/>
                    <a:pt x="13" y="158"/>
                    <a:pt x="7" y="151"/>
                  </a:cubicBezTo>
                  <a:cubicBezTo>
                    <a:pt x="0" y="144"/>
                    <a:pt x="0" y="134"/>
                    <a:pt x="7" y="126"/>
                  </a:cubicBezTo>
                  <a:cubicBezTo>
                    <a:pt x="23" y="104"/>
                    <a:pt x="40" y="83"/>
                    <a:pt x="57" y="61"/>
                  </a:cubicBezTo>
                  <a:cubicBezTo>
                    <a:pt x="64" y="51"/>
                    <a:pt x="72" y="41"/>
                    <a:pt x="82" y="33"/>
                  </a:cubicBezTo>
                  <a:cubicBezTo>
                    <a:pt x="93" y="26"/>
                    <a:pt x="105" y="22"/>
                    <a:pt x="117" y="20"/>
                  </a:cubicBezTo>
                  <a:cubicBezTo>
                    <a:pt x="131" y="18"/>
                    <a:pt x="145" y="15"/>
                    <a:pt x="158" y="12"/>
                  </a:cubicBezTo>
                  <a:cubicBezTo>
                    <a:pt x="192" y="5"/>
                    <a:pt x="225" y="0"/>
                    <a:pt x="260" y="3"/>
                  </a:cubicBezTo>
                  <a:cubicBezTo>
                    <a:pt x="276" y="5"/>
                    <a:pt x="293" y="8"/>
                    <a:pt x="309" y="11"/>
                  </a:cubicBezTo>
                  <a:cubicBezTo>
                    <a:pt x="332" y="15"/>
                    <a:pt x="356" y="21"/>
                    <a:pt x="380" y="25"/>
                  </a:cubicBezTo>
                  <a:cubicBezTo>
                    <a:pt x="388" y="27"/>
                    <a:pt x="397" y="26"/>
                    <a:pt x="405" y="22"/>
                  </a:cubicBezTo>
                  <a:cubicBezTo>
                    <a:pt x="414" y="18"/>
                    <a:pt x="423" y="14"/>
                    <a:pt x="432" y="10"/>
                  </a:cubicBezTo>
                  <a:cubicBezTo>
                    <a:pt x="435" y="8"/>
                    <a:pt x="438" y="9"/>
                    <a:pt x="440" y="12"/>
                  </a:cubicBezTo>
                  <a:cubicBezTo>
                    <a:pt x="454" y="34"/>
                    <a:pt x="468" y="56"/>
                    <a:pt x="481" y="78"/>
                  </a:cubicBezTo>
                  <a:cubicBezTo>
                    <a:pt x="499" y="107"/>
                    <a:pt x="517" y="135"/>
                    <a:pt x="535" y="164"/>
                  </a:cubicBezTo>
                  <a:cubicBezTo>
                    <a:pt x="543" y="176"/>
                    <a:pt x="551" y="188"/>
                    <a:pt x="559" y="201"/>
                  </a:cubicBezTo>
                  <a:cubicBezTo>
                    <a:pt x="560" y="203"/>
                    <a:pt x="561" y="205"/>
                    <a:pt x="559" y="207"/>
                  </a:cubicBezTo>
                  <a:cubicBezTo>
                    <a:pt x="535" y="230"/>
                    <a:pt x="511" y="252"/>
                    <a:pt x="487" y="275"/>
                  </a:cubicBezTo>
                  <a:cubicBezTo>
                    <a:pt x="486" y="275"/>
                    <a:pt x="486" y="275"/>
                    <a:pt x="486" y="275"/>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10" name="Freeform 8">
              <a:extLst>
                <a:ext uri="{FF2B5EF4-FFF2-40B4-BE49-F238E27FC236}">
                  <a16:creationId xmlns:a16="http://schemas.microsoft.com/office/drawing/2014/main" id="{89582FB9-66BF-4410-93BE-184778721569}"/>
                </a:ext>
              </a:extLst>
            </p:cNvPr>
            <p:cNvSpPr>
              <a:spLocks/>
            </p:cNvSpPr>
            <p:nvPr/>
          </p:nvSpPr>
          <p:spPr bwMode="auto">
            <a:xfrm>
              <a:off x="5376188" y="2488979"/>
              <a:ext cx="1166853" cy="1542666"/>
            </a:xfrm>
            <a:custGeom>
              <a:avLst/>
              <a:gdLst>
                <a:gd name="T0" fmla="*/ 99 w 254"/>
                <a:gd name="T1" fmla="*/ 0 h 309"/>
                <a:gd name="T2" fmla="*/ 254 w 254"/>
                <a:gd name="T3" fmla="*/ 246 h 309"/>
                <a:gd name="T4" fmla="*/ 234 w 254"/>
                <a:gd name="T5" fmla="*/ 259 h 309"/>
                <a:gd name="T6" fmla="*/ 160 w 254"/>
                <a:gd name="T7" fmla="*/ 307 h 309"/>
                <a:gd name="T8" fmla="*/ 154 w 254"/>
                <a:gd name="T9" fmla="*/ 306 h 309"/>
                <a:gd name="T10" fmla="*/ 71 w 254"/>
                <a:gd name="T11" fmla="*/ 175 h 309"/>
                <a:gd name="T12" fmla="*/ 22 w 254"/>
                <a:gd name="T13" fmla="*/ 96 h 309"/>
                <a:gd name="T14" fmla="*/ 2 w 254"/>
                <a:gd name="T15" fmla="*/ 66 h 309"/>
                <a:gd name="T16" fmla="*/ 3 w 254"/>
                <a:gd name="T17" fmla="*/ 60 h 309"/>
                <a:gd name="T18" fmla="*/ 52 w 254"/>
                <a:gd name="T19" fmla="*/ 29 h 309"/>
                <a:gd name="T20" fmla="*/ 90 w 254"/>
                <a:gd name="T21" fmla="*/ 4 h 309"/>
                <a:gd name="T22" fmla="*/ 99 w 254"/>
                <a:gd name="T23"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4" h="309">
                  <a:moveTo>
                    <a:pt x="99" y="0"/>
                  </a:moveTo>
                  <a:cubicBezTo>
                    <a:pt x="151" y="82"/>
                    <a:pt x="203" y="164"/>
                    <a:pt x="254" y="246"/>
                  </a:cubicBezTo>
                  <a:cubicBezTo>
                    <a:pt x="248" y="250"/>
                    <a:pt x="241" y="255"/>
                    <a:pt x="234" y="259"/>
                  </a:cubicBezTo>
                  <a:cubicBezTo>
                    <a:pt x="210" y="275"/>
                    <a:pt x="185" y="291"/>
                    <a:pt x="160" y="307"/>
                  </a:cubicBezTo>
                  <a:cubicBezTo>
                    <a:pt x="157" y="308"/>
                    <a:pt x="156" y="309"/>
                    <a:pt x="154" y="306"/>
                  </a:cubicBezTo>
                  <a:cubicBezTo>
                    <a:pt x="126" y="262"/>
                    <a:pt x="99" y="219"/>
                    <a:pt x="71" y="175"/>
                  </a:cubicBezTo>
                  <a:cubicBezTo>
                    <a:pt x="55" y="149"/>
                    <a:pt x="38" y="123"/>
                    <a:pt x="22" y="96"/>
                  </a:cubicBezTo>
                  <a:cubicBezTo>
                    <a:pt x="15" y="86"/>
                    <a:pt x="9" y="76"/>
                    <a:pt x="2" y="66"/>
                  </a:cubicBezTo>
                  <a:cubicBezTo>
                    <a:pt x="0" y="63"/>
                    <a:pt x="1" y="62"/>
                    <a:pt x="3" y="60"/>
                  </a:cubicBezTo>
                  <a:cubicBezTo>
                    <a:pt x="19" y="50"/>
                    <a:pt x="36" y="39"/>
                    <a:pt x="52" y="29"/>
                  </a:cubicBezTo>
                  <a:cubicBezTo>
                    <a:pt x="65" y="21"/>
                    <a:pt x="77" y="13"/>
                    <a:pt x="90" y="4"/>
                  </a:cubicBezTo>
                  <a:cubicBezTo>
                    <a:pt x="93" y="3"/>
                    <a:pt x="96" y="1"/>
                    <a:pt x="99" y="0"/>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1" name="Freeform 9">
              <a:extLst>
                <a:ext uri="{FF2B5EF4-FFF2-40B4-BE49-F238E27FC236}">
                  <a16:creationId xmlns:a16="http://schemas.microsoft.com/office/drawing/2014/main" id="{7315B0F0-9B21-40C4-BEB7-2712E4F79E1E}"/>
                </a:ext>
              </a:extLst>
            </p:cNvPr>
            <p:cNvSpPr>
              <a:spLocks/>
            </p:cNvSpPr>
            <p:nvPr/>
          </p:nvSpPr>
          <p:spPr bwMode="auto">
            <a:xfrm>
              <a:off x="1875629" y="2528392"/>
              <a:ext cx="1177275" cy="1542666"/>
            </a:xfrm>
            <a:custGeom>
              <a:avLst/>
              <a:gdLst>
                <a:gd name="T0" fmla="*/ 156 w 254"/>
                <a:gd name="T1" fmla="*/ 0 h 309"/>
                <a:gd name="T2" fmla="*/ 254 w 254"/>
                <a:gd name="T3" fmla="*/ 62 h 309"/>
                <a:gd name="T4" fmla="*/ 98 w 254"/>
                <a:gd name="T5" fmla="*/ 309 h 309"/>
                <a:gd name="T6" fmla="*/ 0 w 254"/>
                <a:gd name="T7" fmla="*/ 247 h 309"/>
                <a:gd name="T8" fmla="*/ 156 w 254"/>
                <a:gd name="T9" fmla="*/ 0 h 309"/>
              </a:gdLst>
              <a:ahLst/>
              <a:cxnLst>
                <a:cxn ang="0">
                  <a:pos x="T0" y="T1"/>
                </a:cxn>
                <a:cxn ang="0">
                  <a:pos x="T2" y="T3"/>
                </a:cxn>
                <a:cxn ang="0">
                  <a:pos x="T4" y="T5"/>
                </a:cxn>
                <a:cxn ang="0">
                  <a:pos x="T6" y="T7"/>
                </a:cxn>
                <a:cxn ang="0">
                  <a:pos x="T8" y="T9"/>
                </a:cxn>
              </a:cxnLst>
              <a:rect l="0" t="0" r="r" b="b"/>
              <a:pathLst>
                <a:path w="254" h="309">
                  <a:moveTo>
                    <a:pt x="156" y="0"/>
                  </a:moveTo>
                  <a:cubicBezTo>
                    <a:pt x="189" y="21"/>
                    <a:pt x="221" y="41"/>
                    <a:pt x="254" y="62"/>
                  </a:cubicBezTo>
                  <a:cubicBezTo>
                    <a:pt x="202" y="144"/>
                    <a:pt x="150" y="226"/>
                    <a:pt x="98" y="309"/>
                  </a:cubicBezTo>
                  <a:cubicBezTo>
                    <a:pt x="65" y="288"/>
                    <a:pt x="33" y="268"/>
                    <a:pt x="0" y="247"/>
                  </a:cubicBezTo>
                  <a:cubicBezTo>
                    <a:pt x="52" y="165"/>
                    <a:pt x="104" y="83"/>
                    <a:pt x="15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2" name="Freeform 10">
              <a:extLst>
                <a:ext uri="{FF2B5EF4-FFF2-40B4-BE49-F238E27FC236}">
                  <a16:creationId xmlns:a16="http://schemas.microsoft.com/office/drawing/2014/main" id="{5C4D9B97-0296-4760-81D1-DFBBC31AEBDE}"/>
                </a:ext>
              </a:extLst>
            </p:cNvPr>
            <p:cNvSpPr>
              <a:spLocks/>
            </p:cNvSpPr>
            <p:nvPr/>
          </p:nvSpPr>
          <p:spPr bwMode="auto">
            <a:xfrm>
              <a:off x="2959135" y="4408868"/>
              <a:ext cx="604263" cy="805116"/>
            </a:xfrm>
            <a:custGeom>
              <a:avLst/>
              <a:gdLst>
                <a:gd name="T0" fmla="*/ 30 w 132"/>
                <a:gd name="T1" fmla="*/ 162 h 162"/>
                <a:gd name="T2" fmla="*/ 6 w 132"/>
                <a:gd name="T3" fmla="*/ 147 h 162"/>
                <a:gd name="T4" fmla="*/ 7 w 132"/>
                <a:gd name="T5" fmla="*/ 119 h 162"/>
                <a:gd name="T6" fmla="*/ 78 w 132"/>
                <a:gd name="T7" fmla="*/ 16 h 162"/>
                <a:gd name="T8" fmla="*/ 117 w 132"/>
                <a:gd name="T9" fmla="*/ 8 h 162"/>
                <a:gd name="T10" fmla="*/ 124 w 132"/>
                <a:gd name="T11" fmla="*/ 46 h 162"/>
                <a:gd name="T12" fmla="*/ 70 w 132"/>
                <a:gd name="T13" fmla="*/ 125 h 162"/>
                <a:gd name="T14" fmla="*/ 54 w 132"/>
                <a:gd name="T15" fmla="*/ 149 h 162"/>
                <a:gd name="T16" fmla="*/ 30 w 132"/>
                <a:gd name="T17"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62">
                  <a:moveTo>
                    <a:pt x="30" y="162"/>
                  </a:moveTo>
                  <a:cubicBezTo>
                    <a:pt x="19" y="162"/>
                    <a:pt x="11" y="156"/>
                    <a:pt x="6" y="147"/>
                  </a:cubicBezTo>
                  <a:cubicBezTo>
                    <a:pt x="0" y="138"/>
                    <a:pt x="1" y="128"/>
                    <a:pt x="7" y="119"/>
                  </a:cubicBezTo>
                  <a:cubicBezTo>
                    <a:pt x="31" y="85"/>
                    <a:pt x="54" y="50"/>
                    <a:pt x="78" y="16"/>
                  </a:cubicBezTo>
                  <a:cubicBezTo>
                    <a:pt x="86" y="3"/>
                    <a:pt x="104" y="0"/>
                    <a:pt x="117" y="8"/>
                  </a:cubicBezTo>
                  <a:cubicBezTo>
                    <a:pt x="129" y="17"/>
                    <a:pt x="132" y="34"/>
                    <a:pt x="124" y="46"/>
                  </a:cubicBezTo>
                  <a:cubicBezTo>
                    <a:pt x="106" y="73"/>
                    <a:pt x="88" y="99"/>
                    <a:pt x="70" y="125"/>
                  </a:cubicBezTo>
                  <a:cubicBezTo>
                    <a:pt x="65" y="133"/>
                    <a:pt x="59" y="141"/>
                    <a:pt x="54" y="149"/>
                  </a:cubicBezTo>
                  <a:cubicBezTo>
                    <a:pt x="48" y="157"/>
                    <a:pt x="41" y="162"/>
                    <a:pt x="30" y="162"/>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3" name="Freeform 11">
              <a:extLst>
                <a:ext uri="{FF2B5EF4-FFF2-40B4-BE49-F238E27FC236}">
                  <a16:creationId xmlns:a16="http://schemas.microsoft.com/office/drawing/2014/main" id="{A4B5D5D7-95C8-4C80-B63C-EC659179D34F}"/>
                </a:ext>
              </a:extLst>
            </p:cNvPr>
            <p:cNvSpPr>
              <a:spLocks/>
            </p:cNvSpPr>
            <p:nvPr/>
          </p:nvSpPr>
          <p:spPr bwMode="auto">
            <a:xfrm>
              <a:off x="3271685" y="4718525"/>
              <a:ext cx="541753" cy="658731"/>
            </a:xfrm>
            <a:custGeom>
              <a:avLst/>
              <a:gdLst>
                <a:gd name="T0" fmla="*/ 36 w 118"/>
                <a:gd name="T1" fmla="*/ 133 h 133"/>
                <a:gd name="T2" fmla="*/ 8 w 118"/>
                <a:gd name="T3" fmla="*/ 95 h 133"/>
                <a:gd name="T4" fmla="*/ 20 w 118"/>
                <a:gd name="T5" fmla="*/ 77 h 133"/>
                <a:gd name="T6" fmla="*/ 65 w 118"/>
                <a:gd name="T7" fmla="*/ 12 h 133"/>
                <a:gd name="T8" fmla="*/ 88 w 118"/>
                <a:gd name="T9" fmla="*/ 1 h 133"/>
                <a:gd name="T10" fmla="*/ 112 w 118"/>
                <a:gd name="T11" fmla="*/ 18 h 133"/>
                <a:gd name="T12" fmla="*/ 105 w 118"/>
                <a:gd name="T13" fmla="*/ 51 h 133"/>
                <a:gd name="T14" fmla="*/ 67 w 118"/>
                <a:gd name="T15" fmla="*/ 105 h 133"/>
                <a:gd name="T16" fmla="*/ 57 w 118"/>
                <a:gd name="T17" fmla="*/ 121 h 133"/>
                <a:gd name="T18" fmla="*/ 36 w 118"/>
                <a:gd name="T19" fmla="*/ 13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133">
                  <a:moveTo>
                    <a:pt x="36" y="133"/>
                  </a:moveTo>
                  <a:cubicBezTo>
                    <a:pt x="13" y="133"/>
                    <a:pt x="0" y="113"/>
                    <a:pt x="8" y="95"/>
                  </a:cubicBezTo>
                  <a:cubicBezTo>
                    <a:pt x="11" y="88"/>
                    <a:pt x="16" y="83"/>
                    <a:pt x="20" y="77"/>
                  </a:cubicBezTo>
                  <a:cubicBezTo>
                    <a:pt x="35" y="55"/>
                    <a:pt x="50" y="34"/>
                    <a:pt x="65" y="12"/>
                  </a:cubicBezTo>
                  <a:cubicBezTo>
                    <a:pt x="70" y="4"/>
                    <a:pt x="79" y="0"/>
                    <a:pt x="88" y="1"/>
                  </a:cubicBezTo>
                  <a:cubicBezTo>
                    <a:pt x="99" y="2"/>
                    <a:pt x="107" y="8"/>
                    <a:pt x="112" y="18"/>
                  </a:cubicBezTo>
                  <a:cubicBezTo>
                    <a:pt x="118" y="31"/>
                    <a:pt x="112" y="41"/>
                    <a:pt x="105" y="51"/>
                  </a:cubicBezTo>
                  <a:cubicBezTo>
                    <a:pt x="93" y="69"/>
                    <a:pt x="80" y="87"/>
                    <a:pt x="67" y="105"/>
                  </a:cubicBezTo>
                  <a:cubicBezTo>
                    <a:pt x="64" y="110"/>
                    <a:pt x="61" y="116"/>
                    <a:pt x="57" y="121"/>
                  </a:cubicBezTo>
                  <a:cubicBezTo>
                    <a:pt x="51" y="129"/>
                    <a:pt x="44" y="133"/>
                    <a:pt x="36" y="133"/>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4" name="Freeform 12">
              <a:extLst>
                <a:ext uri="{FF2B5EF4-FFF2-40B4-BE49-F238E27FC236}">
                  <a16:creationId xmlns:a16="http://schemas.microsoft.com/office/drawing/2014/main" id="{702F0174-A5BA-4680-83E4-D345FD4155A6}"/>
                </a:ext>
              </a:extLst>
            </p:cNvPr>
            <p:cNvSpPr>
              <a:spLocks/>
            </p:cNvSpPr>
            <p:nvPr/>
          </p:nvSpPr>
          <p:spPr bwMode="auto">
            <a:xfrm>
              <a:off x="2698680" y="4408868"/>
              <a:ext cx="416733" cy="534868"/>
            </a:xfrm>
            <a:custGeom>
              <a:avLst/>
              <a:gdLst>
                <a:gd name="T0" fmla="*/ 91 w 92"/>
                <a:gd name="T1" fmla="*/ 28 h 107"/>
                <a:gd name="T2" fmla="*/ 84 w 92"/>
                <a:gd name="T3" fmla="*/ 47 h 107"/>
                <a:gd name="T4" fmla="*/ 53 w 92"/>
                <a:gd name="T5" fmla="*/ 92 h 107"/>
                <a:gd name="T6" fmla="*/ 19 w 92"/>
                <a:gd name="T7" fmla="*/ 101 h 107"/>
                <a:gd name="T8" fmla="*/ 4 w 92"/>
                <a:gd name="T9" fmla="*/ 70 h 107"/>
                <a:gd name="T10" fmla="*/ 17 w 92"/>
                <a:gd name="T11" fmla="*/ 48 h 107"/>
                <a:gd name="T12" fmla="*/ 41 w 92"/>
                <a:gd name="T13" fmla="*/ 13 h 107"/>
                <a:gd name="T14" fmla="*/ 67 w 92"/>
                <a:gd name="T15" fmla="*/ 1 h 107"/>
                <a:gd name="T16" fmla="*/ 90 w 92"/>
                <a:gd name="T17" fmla="*/ 21 h 107"/>
                <a:gd name="T18" fmla="*/ 91 w 92"/>
                <a:gd name="T19" fmla="*/ 2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07">
                  <a:moveTo>
                    <a:pt x="91" y="28"/>
                  </a:moveTo>
                  <a:cubicBezTo>
                    <a:pt x="92" y="35"/>
                    <a:pt x="88" y="41"/>
                    <a:pt x="84" y="47"/>
                  </a:cubicBezTo>
                  <a:cubicBezTo>
                    <a:pt x="74" y="62"/>
                    <a:pt x="64" y="77"/>
                    <a:pt x="53" y="92"/>
                  </a:cubicBezTo>
                  <a:cubicBezTo>
                    <a:pt x="46" y="103"/>
                    <a:pt x="32" y="107"/>
                    <a:pt x="19" y="101"/>
                  </a:cubicBezTo>
                  <a:cubicBezTo>
                    <a:pt x="8" y="96"/>
                    <a:pt x="0" y="82"/>
                    <a:pt x="4" y="70"/>
                  </a:cubicBezTo>
                  <a:cubicBezTo>
                    <a:pt x="7" y="62"/>
                    <a:pt x="12" y="55"/>
                    <a:pt x="17" y="48"/>
                  </a:cubicBezTo>
                  <a:cubicBezTo>
                    <a:pt x="24" y="36"/>
                    <a:pt x="33" y="25"/>
                    <a:pt x="41" y="13"/>
                  </a:cubicBezTo>
                  <a:cubicBezTo>
                    <a:pt x="48" y="4"/>
                    <a:pt x="56" y="0"/>
                    <a:pt x="67" y="1"/>
                  </a:cubicBezTo>
                  <a:cubicBezTo>
                    <a:pt x="79" y="3"/>
                    <a:pt x="87" y="10"/>
                    <a:pt x="90" y="21"/>
                  </a:cubicBezTo>
                  <a:cubicBezTo>
                    <a:pt x="91" y="24"/>
                    <a:pt x="91" y="26"/>
                    <a:pt x="91" y="28"/>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5" name="Freeform 13">
              <a:extLst>
                <a:ext uri="{FF2B5EF4-FFF2-40B4-BE49-F238E27FC236}">
                  <a16:creationId xmlns:a16="http://schemas.microsoft.com/office/drawing/2014/main" id="{9EEA2DD6-7138-4075-86E1-00EC0D7F5B60}"/>
                </a:ext>
              </a:extLst>
            </p:cNvPr>
            <p:cNvSpPr>
              <a:spLocks/>
            </p:cNvSpPr>
            <p:nvPr/>
          </p:nvSpPr>
          <p:spPr bwMode="auto">
            <a:xfrm>
              <a:off x="3646745" y="5067596"/>
              <a:ext cx="333387" cy="439153"/>
            </a:xfrm>
            <a:custGeom>
              <a:avLst/>
              <a:gdLst>
                <a:gd name="T0" fmla="*/ 72 w 73"/>
                <a:gd name="T1" fmla="*/ 26 h 88"/>
                <a:gd name="T2" fmla="*/ 63 w 73"/>
                <a:gd name="T3" fmla="*/ 45 h 88"/>
                <a:gd name="T4" fmla="*/ 43 w 73"/>
                <a:gd name="T5" fmla="*/ 74 h 88"/>
                <a:gd name="T6" fmla="*/ 5 w 73"/>
                <a:gd name="T7" fmla="*/ 72 h 88"/>
                <a:gd name="T8" fmla="*/ 6 w 73"/>
                <a:gd name="T9" fmla="*/ 48 h 88"/>
                <a:gd name="T10" fmla="*/ 32 w 73"/>
                <a:gd name="T11" fmla="*/ 12 h 88"/>
                <a:gd name="T12" fmla="*/ 56 w 73"/>
                <a:gd name="T13" fmla="*/ 3 h 88"/>
                <a:gd name="T14" fmla="*/ 72 w 73"/>
                <a:gd name="T15" fmla="*/ 26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88">
                  <a:moveTo>
                    <a:pt x="72" y="26"/>
                  </a:moveTo>
                  <a:cubicBezTo>
                    <a:pt x="73" y="33"/>
                    <a:pt x="67" y="39"/>
                    <a:pt x="63" y="45"/>
                  </a:cubicBezTo>
                  <a:cubicBezTo>
                    <a:pt x="57" y="55"/>
                    <a:pt x="50" y="64"/>
                    <a:pt x="43" y="74"/>
                  </a:cubicBezTo>
                  <a:cubicBezTo>
                    <a:pt x="33" y="88"/>
                    <a:pt x="13" y="87"/>
                    <a:pt x="5" y="72"/>
                  </a:cubicBezTo>
                  <a:cubicBezTo>
                    <a:pt x="0" y="64"/>
                    <a:pt x="1" y="56"/>
                    <a:pt x="6" y="48"/>
                  </a:cubicBezTo>
                  <a:cubicBezTo>
                    <a:pt x="15" y="36"/>
                    <a:pt x="23" y="24"/>
                    <a:pt x="32" y="12"/>
                  </a:cubicBezTo>
                  <a:cubicBezTo>
                    <a:pt x="38" y="3"/>
                    <a:pt x="47" y="0"/>
                    <a:pt x="56" y="3"/>
                  </a:cubicBezTo>
                  <a:cubicBezTo>
                    <a:pt x="67" y="6"/>
                    <a:pt x="72" y="14"/>
                    <a:pt x="72" y="26"/>
                  </a:cubicBezTo>
                  <a:close/>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125" name="Прямоугольник 124"/>
          <p:cNvSpPr/>
          <p:nvPr/>
        </p:nvSpPr>
        <p:spPr>
          <a:xfrm>
            <a:off x="143014" y="112714"/>
            <a:ext cx="3896101" cy="830997"/>
          </a:xfrm>
          <a:prstGeom prst="rect">
            <a:avLst/>
          </a:prstGeom>
        </p:spPr>
        <p:txBody>
          <a:bodyPr wrap="square">
            <a:spAutoFit/>
          </a:bodyPr>
          <a:lstStyle/>
          <a:p>
            <a:r>
              <a:rPr lang="ru-RU" sz="2400" b="0" dirty="0">
                <a:latin typeface="+mn-lt"/>
              </a:rPr>
              <a:t>Как привлечь новых членов </a:t>
            </a:r>
            <a:r>
              <a:rPr lang="ru-RU" sz="2400" b="0" dirty="0" smtClean="0">
                <a:latin typeface="+mn-lt"/>
              </a:rPr>
              <a:t>в Ваш профсоюз?</a:t>
            </a:r>
            <a:endParaRPr lang="ru-RU" sz="2400" b="0" dirty="0">
              <a:latin typeface="+mn-lt"/>
            </a:endParaRPr>
          </a:p>
        </p:txBody>
      </p:sp>
    </p:spTree>
    <p:extLst>
      <p:ext uri="{BB962C8B-B14F-4D97-AF65-F5344CB8AC3E}">
        <p14:creationId xmlns:p14="http://schemas.microsoft.com/office/powerpoint/2010/main" val="1102801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lapeev\Pictures\Капитал LIFE_лого_итог.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7917" y="238444"/>
            <a:ext cx="1949394" cy="446086"/>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939955" y="39533"/>
            <a:ext cx="4851896" cy="830997"/>
          </a:xfrm>
          <a:prstGeom prst="rect">
            <a:avLst/>
          </a:prstGeom>
        </p:spPr>
        <p:txBody>
          <a:bodyPr wrap="square">
            <a:spAutoFit/>
          </a:bodyPr>
          <a:lstStyle/>
          <a:p>
            <a:pPr marL="1349375" indent="-1349375">
              <a:tabLst>
                <a:tab pos="1349375" algn="l"/>
              </a:tabLst>
            </a:pPr>
            <a:r>
              <a:rPr lang="ru-RU" sz="2400" b="0" dirty="0">
                <a:latin typeface="Calibri Light" panose="020F0302020204030204" pitchFamily="34" charset="0"/>
              </a:rPr>
              <a:t>Пример: </a:t>
            </a:r>
            <a:r>
              <a:rPr lang="ru-RU" sz="2400" b="0" dirty="0" smtClean="0">
                <a:latin typeface="+mn-lt"/>
              </a:rPr>
              <a:t>	Федерация </a:t>
            </a:r>
            <a:r>
              <a:rPr lang="ru-RU" sz="2400" b="0" dirty="0">
                <a:latin typeface="+mn-lt"/>
              </a:rPr>
              <a:t>профсоюзов Архангельской области</a:t>
            </a:r>
          </a:p>
        </p:txBody>
      </p:sp>
      <p:grpSp>
        <p:nvGrpSpPr>
          <p:cNvPr id="53" name="Группа 52"/>
          <p:cNvGrpSpPr/>
          <p:nvPr/>
        </p:nvGrpSpPr>
        <p:grpSpPr>
          <a:xfrm>
            <a:off x="148136" y="0"/>
            <a:ext cx="630330" cy="909420"/>
            <a:chOff x="-958728" y="1745368"/>
            <a:chExt cx="2203483" cy="3179114"/>
          </a:xfrm>
        </p:grpSpPr>
        <p:cxnSp>
          <p:nvCxnSpPr>
            <p:cNvPr id="36" name="Straight Connector 4">
              <a:extLst>
                <a:ext uri="{FF2B5EF4-FFF2-40B4-BE49-F238E27FC236}">
                  <a16:creationId xmlns:a16="http://schemas.microsoft.com/office/drawing/2014/main" id="{1E86588C-F5E3-4817-8552-6D3332A56E63}"/>
                </a:ext>
              </a:extLst>
            </p:cNvPr>
            <p:cNvCxnSpPr>
              <a:cxnSpLocks/>
            </p:cNvCxnSpPr>
            <p:nvPr/>
          </p:nvCxnSpPr>
          <p:spPr>
            <a:xfrm flipH="1">
              <a:off x="143534" y="1745368"/>
              <a:ext cx="0" cy="541091"/>
            </a:xfrm>
            <a:prstGeom prst="line">
              <a:avLst/>
            </a:prstGeom>
            <a:noFill/>
            <a:ln w="28575" cap="flat" cmpd="sng" algn="ctr">
              <a:solidFill>
                <a:srgbClr val="282F39"/>
              </a:solidFill>
              <a:prstDash val="solid"/>
              <a:miter lim="800000"/>
            </a:ln>
            <a:effectLst/>
          </p:spPr>
        </p:cxnSp>
        <p:grpSp>
          <p:nvGrpSpPr>
            <p:cNvPr id="37" name="Group 34">
              <a:extLst>
                <a:ext uri="{FF2B5EF4-FFF2-40B4-BE49-F238E27FC236}">
                  <a16:creationId xmlns:a16="http://schemas.microsoft.com/office/drawing/2014/main" id="{E6CA2614-C776-41DC-B4D3-D31634D9C475}"/>
                </a:ext>
              </a:extLst>
            </p:cNvPr>
            <p:cNvGrpSpPr/>
            <p:nvPr/>
          </p:nvGrpSpPr>
          <p:grpSpPr>
            <a:xfrm>
              <a:off x="-958728" y="2236798"/>
              <a:ext cx="2203483" cy="2687684"/>
              <a:chOff x="3389152" y="2224726"/>
              <a:chExt cx="2203483" cy="2687684"/>
            </a:xfrm>
          </p:grpSpPr>
          <p:sp>
            <p:nvSpPr>
              <p:cNvPr id="38" name="Freeform 5">
                <a:extLst>
                  <a:ext uri="{FF2B5EF4-FFF2-40B4-BE49-F238E27FC236}">
                    <a16:creationId xmlns:a16="http://schemas.microsoft.com/office/drawing/2014/main" id="{C3018793-9F15-4AA0-8D88-CFE8F59413F5}"/>
                  </a:ext>
                </a:extLst>
              </p:cNvPr>
              <p:cNvSpPr>
                <a:spLocks noEditPoints="1"/>
              </p:cNvSpPr>
              <p:nvPr/>
            </p:nvSpPr>
            <p:spPr bwMode="auto">
              <a:xfrm rot="10800000">
                <a:off x="3806423" y="2224726"/>
                <a:ext cx="1371034" cy="2278778"/>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7A7D">
                      <a:lumMod val="60000"/>
                      <a:lumOff val="40000"/>
                    </a:srgbClr>
                  </a:solidFill>
                  <a:effectLst/>
                  <a:uLnTx/>
                  <a:uFillTx/>
                  <a:latin typeface="Calibri" panose="020F0502020204030204"/>
                  <a:ea typeface="+mn-ea"/>
                  <a:cs typeface="+mn-cs"/>
                </a:endParaRPr>
              </a:p>
            </p:txBody>
          </p:sp>
          <p:sp>
            <p:nvSpPr>
              <p:cNvPr id="39" name="Freeform 6">
                <a:extLst>
                  <a:ext uri="{FF2B5EF4-FFF2-40B4-BE49-F238E27FC236}">
                    <a16:creationId xmlns:a16="http://schemas.microsoft.com/office/drawing/2014/main" id="{DE8BB8EF-7DA6-41F1-BC71-B8028DC8E8BB}"/>
                  </a:ext>
                </a:extLst>
              </p:cNvPr>
              <p:cNvSpPr>
                <a:spLocks noEditPoints="1"/>
              </p:cNvSpPr>
              <p:nvPr/>
            </p:nvSpPr>
            <p:spPr bwMode="auto">
              <a:xfrm rot="10800000">
                <a:off x="4921239" y="3693016"/>
                <a:ext cx="97258" cy="165236"/>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0" name="Freeform 7">
                <a:extLst>
                  <a:ext uri="{FF2B5EF4-FFF2-40B4-BE49-F238E27FC236}">
                    <a16:creationId xmlns:a16="http://schemas.microsoft.com/office/drawing/2014/main" id="{4EB21C51-58A8-4A53-801B-988B2406C17F}"/>
                  </a:ext>
                </a:extLst>
              </p:cNvPr>
              <p:cNvSpPr>
                <a:spLocks noEditPoints="1"/>
              </p:cNvSpPr>
              <p:nvPr/>
            </p:nvSpPr>
            <p:spPr bwMode="auto">
              <a:xfrm rot="10800000">
                <a:off x="4617959" y="3071816"/>
                <a:ext cx="352431" cy="565773"/>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41" name="Freeform 8">
                <a:extLst>
                  <a:ext uri="{FF2B5EF4-FFF2-40B4-BE49-F238E27FC236}">
                    <a16:creationId xmlns:a16="http://schemas.microsoft.com/office/drawing/2014/main" id="{D37A70B3-F043-4A49-A074-CAE0F71F8FCD}"/>
                  </a:ext>
                </a:extLst>
              </p:cNvPr>
              <p:cNvSpPr>
                <a:spLocks noEditPoints="1"/>
              </p:cNvSpPr>
              <p:nvPr/>
            </p:nvSpPr>
            <p:spPr bwMode="auto">
              <a:xfrm rot="10800000">
                <a:off x="3997802" y="3473401"/>
                <a:ext cx="157916" cy="19556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2" name="Freeform 9">
                <a:extLst>
                  <a:ext uri="{FF2B5EF4-FFF2-40B4-BE49-F238E27FC236}">
                    <a16:creationId xmlns:a16="http://schemas.microsoft.com/office/drawing/2014/main" id="{A0C22660-B79D-4A94-BD65-391DD653D470}"/>
                  </a:ext>
                </a:extLst>
              </p:cNvPr>
              <p:cNvSpPr>
                <a:spLocks noEditPoints="1"/>
              </p:cNvSpPr>
              <p:nvPr/>
            </p:nvSpPr>
            <p:spPr bwMode="auto">
              <a:xfrm rot="10800000">
                <a:off x="3965383" y="3720208"/>
                <a:ext cx="569957" cy="621200"/>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3" name="Freeform 10">
                <a:extLst>
                  <a:ext uri="{FF2B5EF4-FFF2-40B4-BE49-F238E27FC236}">
                    <a16:creationId xmlns:a16="http://schemas.microsoft.com/office/drawing/2014/main" id="{CFC93E54-CFFF-4ABA-BFD6-36579C7A0052}"/>
                  </a:ext>
                </a:extLst>
              </p:cNvPr>
              <p:cNvSpPr>
                <a:spLocks noEditPoints="1"/>
              </p:cNvSpPr>
              <p:nvPr/>
            </p:nvSpPr>
            <p:spPr bwMode="auto">
              <a:xfrm rot="10800000">
                <a:off x="4447493" y="4577757"/>
                <a:ext cx="87847" cy="334653"/>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4" name="Freeform 11">
                <a:extLst>
                  <a:ext uri="{FF2B5EF4-FFF2-40B4-BE49-F238E27FC236}">
                    <a16:creationId xmlns:a16="http://schemas.microsoft.com/office/drawing/2014/main" id="{22131C25-69B1-4F33-9B81-64B6AA7AEF5A}"/>
                  </a:ext>
                </a:extLst>
              </p:cNvPr>
              <p:cNvSpPr>
                <a:spLocks noEditPoints="1"/>
              </p:cNvSpPr>
              <p:nvPr/>
            </p:nvSpPr>
            <p:spPr bwMode="auto">
              <a:xfrm rot="10800000">
                <a:off x="4846986" y="4466902"/>
                <a:ext cx="222754" cy="309553"/>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5" name="Freeform 12">
                <a:extLst>
                  <a:ext uri="{FF2B5EF4-FFF2-40B4-BE49-F238E27FC236}">
                    <a16:creationId xmlns:a16="http://schemas.microsoft.com/office/drawing/2014/main" id="{B4251EF7-E48A-46C8-BA9B-7BD81279429F}"/>
                  </a:ext>
                </a:extLst>
              </p:cNvPr>
              <p:cNvSpPr>
                <a:spLocks noEditPoints="1"/>
              </p:cNvSpPr>
              <p:nvPr/>
            </p:nvSpPr>
            <p:spPr bwMode="auto">
              <a:xfrm rot="10800000">
                <a:off x="3525105" y="3224503"/>
                <a:ext cx="312692" cy="219617"/>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6" name="Freeform 13">
                <a:extLst>
                  <a:ext uri="{FF2B5EF4-FFF2-40B4-BE49-F238E27FC236}">
                    <a16:creationId xmlns:a16="http://schemas.microsoft.com/office/drawing/2014/main" id="{A2F2C16A-6D6D-409A-9C9E-65CB184D3F26}"/>
                  </a:ext>
                </a:extLst>
              </p:cNvPr>
              <p:cNvSpPr>
                <a:spLocks noEditPoints="1"/>
              </p:cNvSpPr>
              <p:nvPr/>
            </p:nvSpPr>
            <p:spPr bwMode="auto">
              <a:xfrm rot="10800000">
                <a:off x="5143990" y="4167808"/>
                <a:ext cx="312692" cy="217524"/>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7" name="Freeform 14">
                <a:extLst>
                  <a:ext uri="{FF2B5EF4-FFF2-40B4-BE49-F238E27FC236}">
                    <a16:creationId xmlns:a16="http://schemas.microsoft.com/office/drawing/2014/main" id="{DE9D0EE0-16F0-4C3D-8B7B-C52E37EB02A7}"/>
                  </a:ext>
                </a:extLst>
              </p:cNvPr>
              <p:cNvSpPr>
                <a:spLocks noEditPoints="1"/>
              </p:cNvSpPr>
              <p:nvPr/>
            </p:nvSpPr>
            <p:spPr bwMode="auto">
              <a:xfrm rot="10800000">
                <a:off x="3389152" y="3758902"/>
                <a:ext cx="334653" cy="88893"/>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8" name="Freeform 15">
                <a:extLst>
                  <a:ext uri="{FF2B5EF4-FFF2-40B4-BE49-F238E27FC236}">
                    <a16:creationId xmlns:a16="http://schemas.microsoft.com/office/drawing/2014/main" id="{866B0852-9270-48AC-B823-579167A21C0E}"/>
                  </a:ext>
                </a:extLst>
              </p:cNvPr>
              <p:cNvSpPr>
                <a:spLocks noEditPoints="1"/>
              </p:cNvSpPr>
              <p:nvPr/>
            </p:nvSpPr>
            <p:spPr bwMode="auto">
              <a:xfrm rot="10800000">
                <a:off x="5260073" y="3758902"/>
                <a:ext cx="332562" cy="88893"/>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9" name="Freeform 16">
                <a:extLst>
                  <a:ext uri="{FF2B5EF4-FFF2-40B4-BE49-F238E27FC236}">
                    <a16:creationId xmlns:a16="http://schemas.microsoft.com/office/drawing/2014/main" id="{F7291838-E6C8-415E-A10A-6461E4679FA4}"/>
                  </a:ext>
                </a:extLst>
              </p:cNvPr>
              <p:cNvSpPr>
                <a:spLocks noEditPoints="1"/>
              </p:cNvSpPr>
              <p:nvPr/>
            </p:nvSpPr>
            <p:spPr bwMode="auto">
              <a:xfrm rot="10800000">
                <a:off x="3525105" y="4167808"/>
                <a:ext cx="312692" cy="217524"/>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0" name="Freeform 17">
                <a:extLst>
                  <a:ext uri="{FF2B5EF4-FFF2-40B4-BE49-F238E27FC236}">
                    <a16:creationId xmlns:a16="http://schemas.microsoft.com/office/drawing/2014/main" id="{6919034B-0329-4750-B29F-F3CDAB05EC26}"/>
                  </a:ext>
                </a:extLst>
              </p:cNvPr>
              <p:cNvSpPr>
                <a:spLocks noEditPoints="1"/>
              </p:cNvSpPr>
              <p:nvPr/>
            </p:nvSpPr>
            <p:spPr bwMode="auto">
              <a:xfrm rot="10800000">
                <a:off x="5143990" y="3224503"/>
                <a:ext cx="312692" cy="219617"/>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1" name="Freeform 18">
                <a:extLst>
                  <a:ext uri="{FF2B5EF4-FFF2-40B4-BE49-F238E27FC236}">
                    <a16:creationId xmlns:a16="http://schemas.microsoft.com/office/drawing/2014/main" id="{B83DC41F-2223-45D9-882F-0C6801E7AB0F}"/>
                  </a:ext>
                </a:extLst>
              </p:cNvPr>
              <p:cNvSpPr>
                <a:spLocks noEditPoints="1"/>
              </p:cNvSpPr>
              <p:nvPr/>
            </p:nvSpPr>
            <p:spPr bwMode="auto">
              <a:xfrm rot="10800000">
                <a:off x="3912047" y="4466902"/>
                <a:ext cx="222754" cy="309553"/>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solidFill>
                <a:srgbClr val="FCB41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grpSp>
        <p:nvGrpSpPr>
          <p:cNvPr id="927" name="Группа 926"/>
          <p:cNvGrpSpPr/>
          <p:nvPr/>
        </p:nvGrpSpPr>
        <p:grpSpPr>
          <a:xfrm>
            <a:off x="5090229" y="1854861"/>
            <a:ext cx="3847929" cy="3847924"/>
            <a:chOff x="482201" y="938081"/>
            <a:chExt cx="5278204" cy="5278198"/>
          </a:xfrm>
        </p:grpSpPr>
        <p:grpSp>
          <p:nvGrpSpPr>
            <p:cNvPr id="709" name="Group 240">
              <a:extLst>
                <a:ext uri="{FF2B5EF4-FFF2-40B4-BE49-F238E27FC236}">
                  <a16:creationId xmlns:a16="http://schemas.microsoft.com/office/drawing/2014/main" id="{EC605822-8054-41E3-83F4-44BBFF876134}"/>
                </a:ext>
              </a:extLst>
            </p:cNvPr>
            <p:cNvGrpSpPr/>
            <p:nvPr/>
          </p:nvGrpSpPr>
          <p:grpSpPr>
            <a:xfrm>
              <a:off x="3784642" y="1218335"/>
              <a:ext cx="306170" cy="752558"/>
              <a:chOff x="3046413" y="2012950"/>
              <a:chExt cx="1851025" cy="4549776"/>
            </a:xfrm>
            <a:solidFill>
              <a:srgbClr val="282F39"/>
            </a:solidFill>
          </p:grpSpPr>
          <p:sp>
            <p:nvSpPr>
              <p:cNvPr id="710" name="Freeform 6">
                <a:extLst>
                  <a:ext uri="{FF2B5EF4-FFF2-40B4-BE49-F238E27FC236}">
                    <a16:creationId xmlns:a16="http://schemas.microsoft.com/office/drawing/2014/main" id="{3CD091AD-12C0-452A-AAA9-BB34C7F6B75C}"/>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11" name="Freeform 7">
                <a:extLst>
                  <a:ext uri="{FF2B5EF4-FFF2-40B4-BE49-F238E27FC236}">
                    <a16:creationId xmlns:a16="http://schemas.microsoft.com/office/drawing/2014/main" id="{9E565781-AED7-4F88-80EE-1905677D5DAF}"/>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12" name="Line 9">
                <a:extLst>
                  <a:ext uri="{FF2B5EF4-FFF2-40B4-BE49-F238E27FC236}">
                    <a16:creationId xmlns:a16="http://schemas.microsoft.com/office/drawing/2014/main" id="{2B2B7232-8DEB-4550-A3F6-A11429E3DB0D}"/>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13" name="Line 10">
                <a:extLst>
                  <a:ext uri="{FF2B5EF4-FFF2-40B4-BE49-F238E27FC236}">
                    <a16:creationId xmlns:a16="http://schemas.microsoft.com/office/drawing/2014/main" id="{240AA8B4-9ACF-4E6F-B8EA-74338B1571F1}"/>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14" name="Freeform 11">
                <a:extLst>
                  <a:ext uri="{FF2B5EF4-FFF2-40B4-BE49-F238E27FC236}">
                    <a16:creationId xmlns:a16="http://schemas.microsoft.com/office/drawing/2014/main" id="{F2519281-DE52-4F11-8A41-46138436048D}"/>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15" name="Group 252">
              <a:extLst>
                <a:ext uri="{FF2B5EF4-FFF2-40B4-BE49-F238E27FC236}">
                  <a16:creationId xmlns:a16="http://schemas.microsoft.com/office/drawing/2014/main" id="{E2E952D9-176F-4DBF-908A-C72739DAD3AF}"/>
                </a:ext>
              </a:extLst>
            </p:cNvPr>
            <p:cNvGrpSpPr/>
            <p:nvPr/>
          </p:nvGrpSpPr>
          <p:grpSpPr>
            <a:xfrm>
              <a:off x="2276101" y="1213221"/>
              <a:ext cx="306170" cy="752558"/>
              <a:chOff x="3046413" y="2012950"/>
              <a:chExt cx="1851025" cy="4549776"/>
            </a:xfrm>
            <a:solidFill>
              <a:srgbClr val="282F39"/>
            </a:solidFill>
          </p:grpSpPr>
          <p:sp>
            <p:nvSpPr>
              <p:cNvPr id="716" name="Freeform 6">
                <a:extLst>
                  <a:ext uri="{FF2B5EF4-FFF2-40B4-BE49-F238E27FC236}">
                    <a16:creationId xmlns:a16="http://schemas.microsoft.com/office/drawing/2014/main" id="{3C42EF1D-D20B-4CA9-A88A-3BEFC1CC6E3A}"/>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17" name="Freeform 7">
                <a:extLst>
                  <a:ext uri="{FF2B5EF4-FFF2-40B4-BE49-F238E27FC236}">
                    <a16:creationId xmlns:a16="http://schemas.microsoft.com/office/drawing/2014/main" id="{FE88189E-3AEE-4A50-9554-E86D97FBDFFB}"/>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18" name="Line 9">
                <a:extLst>
                  <a:ext uri="{FF2B5EF4-FFF2-40B4-BE49-F238E27FC236}">
                    <a16:creationId xmlns:a16="http://schemas.microsoft.com/office/drawing/2014/main" id="{B88E865E-D8DE-4155-92B1-43354F88852B}"/>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19" name="Line 10">
                <a:extLst>
                  <a:ext uri="{FF2B5EF4-FFF2-40B4-BE49-F238E27FC236}">
                    <a16:creationId xmlns:a16="http://schemas.microsoft.com/office/drawing/2014/main" id="{1B846A99-FC93-446F-AFF2-A097FF4EAC38}"/>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20" name="Freeform 11">
                <a:extLst>
                  <a:ext uri="{FF2B5EF4-FFF2-40B4-BE49-F238E27FC236}">
                    <a16:creationId xmlns:a16="http://schemas.microsoft.com/office/drawing/2014/main" id="{5D6B79C2-DF98-472F-84C1-32A4D47B5CB0}"/>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21" name="Group 258">
              <a:extLst>
                <a:ext uri="{FF2B5EF4-FFF2-40B4-BE49-F238E27FC236}">
                  <a16:creationId xmlns:a16="http://schemas.microsoft.com/office/drawing/2014/main" id="{28652B8A-90D5-4D71-81A0-DDE44D9A930F}"/>
                </a:ext>
              </a:extLst>
            </p:cNvPr>
            <p:cNvGrpSpPr/>
            <p:nvPr/>
          </p:nvGrpSpPr>
          <p:grpSpPr>
            <a:xfrm>
              <a:off x="1527281" y="1587238"/>
              <a:ext cx="306170" cy="752558"/>
              <a:chOff x="3046413" y="2012950"/>
              <a:chExt cx="1851025" cy="4549776"/>
            </a:xfrm>
            <a:solidFill>
              <a:srgbClr val="282F39"/>
            </a:solidFill>
          </p:grpSpPr>
          <p:sp>
            <p:nvSpPr>
              <p:cNvPr id="722" name="Freeform 6">
                <a:extLst>
                  <a:ext uri="{FF2B5EF4-FFF2-40B4-BE49-F238E27FC236}">
                    <a16:creationId xmlns:a16="http://schemas.microsoft.com/office/drawing/2014/main" id="{0C18C8B1-3E87-4CD5-8B81-1CBC7D074743}"/>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23" name="Freeform 7">
                <a:extLst>
                  <a:ext uri="{FF2B5EF4-FFF2-40B4-BE49-F238E27FC236}">
                    <a16:creationId xmlns:a16="http://schemas.microsoft.com/office/drawing/2014/main" id="{00229CD7-8B0C-4EEF-B644-B7CA04C48403}"/>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24" name="Line 9">
                <a:extLst>
                  <a:ext uri="{FF2B5EF4-FFF2-40B4-BE49-F238E27FC236}">
                    <a16:creationId xmlns:a16="http://schemas.microsoft.com/office/drawing/2014/main" id="{3ECE9852-03FC-4910-8973-18E878A22FDB}"/>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25" name="Line 10">
                <a:extLst>
                  <a:ext uri="{FF2B5EF4-FFF2-40B4-BE49-F238E27FC236}">
                    <a16:creationId xmlns:a16="http://schemas.microsoft.com/office/drawing/2014/main" id="{84692EE3-721C-41F0-8CB5-764107773E38}"/>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26" name="Freeform 11">
                <a:extLst>
                  <a:ext uri="{FF2B5EF4-FFF2-40B4-BE49-F238E27FC236}">
                    <a16:creationId xmlns:a16="http://schemas.microsoft.com/office/drawing/2014/main" id="{C708FA77-E450-45EE-8376-16C12956A7A7}"/>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27" name="Group 270">
              <a:extLst>
                <a:ext uri="{FF2B5EF4-FFF2-40B4-BE49-F238E27FC236}">
                  <a16:creationId xmlns:a16="http://schemas.microsoft.com/office/drawing/2014/main" id="{669E9103-3ACE-4877-B99B-44A6DE8709AC}"/>
                </a:ext>
              </a:extLst>
            </p:cNvPr>
            <p:cNvGrpSpPr/>
            <p:nvPr/>
          </p:nvGrpSpPr>
          <p:grpSpPr>
            <a:xfrm>
              <a:off x="786419" y="3201911"/>
              <a:ext cx="306170" cy="752558"/>
              <a:chOff x="3046413" y="2012950"/>
              <a:chExt cx="1851025" cy="4549776"/>
            </a:xfrm>
            <a:solidFill>
              <a:srgbClr val="282F39"/>
            </a:solidFill>
          </p:grpSpPr>
          <p:sp>
            <p:nvSpPr>
              <p:cNvPr id="728" name="Freeform 6">
                <a:extLst>
                  <a:ext uri="{FF2B5EF4-FFF2-40B4-BE49-F238E27FC236}">
                    <a16:creationId xmlns:a16="http://schemas.microsoft.com/office/drawing/2014/main" id="{5DDCBEFF-B58D-48B2-8002-552324FFDD1B}"/>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29" name="Freeform 7">
                <a:extLst>
                  <a:ext uri="{FF2B5EF4-FFF2-40B4-BE49-F238E27FC236}">
                    <a16:creationId xmlns:a16="http://schemas.microsoft.com/office/drawing/2014/main" id="{8BEF0513-6AC9-43A4-A2A0-63C19EEDA7E2}"/>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30" name="Line 9">
                <a:extLst>
                  <a:ext uri="{FF2B5EF4-FFF2-40B4-BE49-F238E27FC236}">
                    <a16:creationId xmlns:a16="http://schemas.microsoft.com/office/drawing/2014/main" id="{BA6A2360-B5CF-4F65-999B-A65D24AAF100}"/>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31" name="Line 10">
                <a:extLst>
                  <a:ext uri="{FF2B5EF4-FFF2-40B4-BE49-F238E27FC236}">
                    <a16:creationId xmlns:a16="http://schemas.microsoft.com/office/drawing/2014/main" id="{A2D73730-67AA-45EE-A82C-E344697B453B}"/>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32" name="Freeform 11">
                <a:extLst>
                  <a:ext uri="{FF2B5EF4-FFF2-40B4-BE49-F238E27FC236}">
                    <a16:creationId xmlns:a16="http://schemas.microsoft.com/office/drawing/2014/main" id="{A662CA63-14F6-4B6A-8327-4A230D755BFA}"/>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33" name="Group 276">
              <a:extLst>
                <a:ext uri="{FF2B5EF4-FFF2-40B4-BE49-F238E27FC236}">
                  <a16:creationId xmlns:a16="http://schemas.microsoft.com/office/drawing/2014/main" id="{B6F11EAF-442D-466B-B20B-F05D2FA21020}"/>
                </a:ext>
              </a:extLst>
            </p:cNvPr>
            <p:cNvGrpSpPr/>
            <p:nvPr/>
          </p:nvGrpSpPr>
          <p:grpSpPr>
            <a:xfrm>
              <a:off x="966471" y="4150679"/>
              <a:ext cx="306170" cy="752558"/>
              <a:chOff x="3046413" y="2012950"/>
              <a:chExt cx="1851025" cy="4549776"/>
            </a:xfrm>
            <a:solidFill>
              <a:srgbClr val="282F39"/>
            </a:solidFill>
          </p:grpSpPr>
          <p:sp>
            <p:nvSpPr>
              <p:cNvPr id="734" name="Freeform 6">
                <a:extLst>
                  <a:ext uri="{FF2B5EF4-FFF2-40B4-BE49-F238E27FC236}">
                    <a16:creationId xmlns:a16="http://schemas.microsoft.com/office/drawing/2014/main" id="{6D11FE58-0625-4F90-9B56-796CC252EDD9}"/>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35" name="Freeform 7">
                <a:extLst>
                  <a:ext uri="{FF2B5EF4-FFF2-40B4-BE49-F238E27FC236}">
                    <a16:creationId xmlns:a16="http://schemas.microsoft.com/office/drawing/2014/main" id="{9411714A-4A8F-4F39-8F47-BEE1DBF5A24B}"/>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36" name="Line 9">
                <a:extLst>
                  <a:ext uri="{FF2B5EF4-FFF2-40B4-BE49-F238E27FC236}">
                    <a16:creationId xmlns:a16="http://schemas.microsoft.com/office/drawing/2014/main" id="{DA959FAF-645A-4E53-B509-249DED222F9C}"/>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37" name="Line 10">
                <a:extLst>
                  <a:ext uri="{FF2B5EF4-FFF2-40B4-BE49-F238E27FC236}">
                    <a16:creationId xmlns:a16="http://schemas.microsoft.com/office/drawing/2014/main" id="{27C50D6C-9BF5-43CA-900E-1AFA1630CED9}"/>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38" name="Freeform 11">
                <a:extLst>
                  <a:ext uri="{FF2B5EF4-FFF2-40B4-BE49-F238E27FC236}">
                    <a16:creationId xmlns:a16="http://schemas.microsoft.com/office/drawing/2014/main" id="{E80A7B7D-76EC-4909-B413-006BAD77965D}"/>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39" name="Group 282">
              <a:extLst>
                <a:ext uri="{FF2B5EF4-FFF2-40B4-BE49-F238E27FC236}">
                  <a16:creationId xmlns:a16="http://schemas.microsoft.com/office/drawing/2014/main" id="{EA9DBDB7-C164-44D9-8524-E2ED671C8807}"/>
                </a:ext>
              </a:extLst>
            </p:cNvPr>
            <p:cNvGrpSpPr/>
            <p:nvPr/>
          </p:nvGrpSpPr>
          <p:grpSpPr>
            <a:xfrm>
              <a:off x="1470636" y="4751259"/>
              <a:ext cx="306170" cy="752558"/>
              <a:chOff x="3046413" y="2012950"/>
              <a:chExt cx="1851025" cy="4549776"/>
            </a:xfrm>
            <a:solidFill>
              <a:srgbClr val="282F39"/>
            </a:solidFill>
          </p:grpSpPr>
          <p:sp>
            <p:nvSpPr>
              <p:cNvPr id="740" name="Freeform 6">
                <a:extLst>
                  <a:ext uri="{FF2B5EF4-FFF2-40B4-BE49-F238E27FC236}">
                    <a16:creationId xmlns:a16="http://schemas.microsoft.com/office/drawing/2014/main" id="{3C986B72-9DD5-48E2-A089-057A1B1FE19E}"/>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41" name="Freeform 7">
                <a:extLst>
                  <a:ext uri="{FF2B5EF4-FFF2-40B4-BE49-F238E27FC236}">
                    <a16:creationId xmlns:a16="http://schemas.microsoft.com/office/drawing/2014/main" id="{53BAFDB1-85E6-46F8-8601-624FDAC3E13B}"/>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42" name="Line 9">
                <a:extLst>
                  <a:ext uri="{FF2B5EF4-FFF2-40B4-BE49-F238E27FC236}">
                    <a16:creationId xmlns:a16="http://schemas.microsoft.com/office/drawing/2014/main" id="{E7E4743A-60E3-4C4D-B21F-F9CAE72025F0}"/>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43" name="Line 10">
                <a:extLst>
                  <a:ext uri="{FF2B5EF4-FFF2-40B4-BE49-F238E27FC236}">
                    <a16:creationId xmlns:a16="http://schemas.microsoft.com/office/drawing/2014/main" id="{B6FA1DD0-89C8-4D23-9A8A-1179923BE26C}"/>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44" name="Freeform 11">
                <a:extLst>
                  <a:ext uri="{FF2B5EF4-FFF2-40B4-BE49-F238E27FC236}">
                    <a16:creationId xmlns:a16="http://schemas.microsoft.com/office/drawing/2014/main" id="{9ED32C95-3E33-4412-9270-3E08A8F6DEC6}"/>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45" name="Group 288">
              <a:extLst>
                <a:ext uri="{FF2B5EF4-FFF2-40B4-BE49-F238E27FC236}">
                  <a16:creationId xmlns:a16="http://schemas.microsoft.com/office/drawing/2014/main" id="{63EB817C-736D-4658-8397-7F8B4B6936E2}"/>
                </a:ext>
              </a:extLst>
            </p:cNvPr>
            <p:cNvGrpSpPr/>
            <p:nvPr/>
          </p:nvGrpSpPr>
          <p:grpSpPr>
            <a:xfrm>
              <a:off x="2258213" y="5167361"/>
              <a:ext cx="306170" cy="752558"/>
              <a:chOff x="3046413" y="2012950"/>
              <a:chExt cx="1851025" cy="4549776"/>
            </a:xfrm>
            <a:solidFill>
              <a:srgbClr val="282F39"/>
            </a:solidFill>
          </p:grpSpPr>
          <p:sp>
            <p:nvSpPr>
              <p:cNvPr id="746" name="Freeform 6">
                <a:extLst>
                  <a:ext uri="{FF2B5EF4-FFF2-40B4-BE49-F238E27FC236}">
                    <a16:creationId xmlns:a16="http://schemas.microsoft.com/office/drawing/2014/main" id="{B5EB4293-61D0-449A-8DAB-A6AE1830A574}"/>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47" name="Freeform 7">
                <a:extLst>
                  <a:ext uri="{FF2B5EF4-FFF2-40B4-BE49-F238E27FC236}">
                    <a16:creationId xmlns:a16="http://schemas.microsoft.com/office/drawing/2014/main" id="{46764FB3-4CAA-4BDC-87E0-57B048C15594}"/>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48" name="Line 9">
                <a:extLst>
                  <a:ext uri="{FF2B5EF4-FFF2-40B4-BE49-F238E27FC236}">
                    <a16:creationId xmlns:a16="http://schemas.microsoft.com/office/drawing/2014/main" id="{C8F718EA-9B47-46AC-9D5A-06D5178EF9A2}"/>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49" name="Line 10">
                <a:extLst>
                  <a:ext uri="{FF2B5EF4-FFF2-40B4-BE49-F238E27FC236}">
                    <a16:creationId xmlns:a16="http://schemas.microsoft.com/office/drawing/2014/main" id="{DBE0E948-4983-4E9A-AB79-0CC1DD3C321F}"/>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50" name="Freeform 11">
                <a:extLst>
                  <a:ext uri="{FF2B5EF4-FFF2-40B4-BE49-F238E27FC236}">
                    <a16:creationId xmlns:a16="http://schemas.microsoft.com/office/drawing/2014/main" id="{1AEC9636-CCDA-4392-91BD-CF69E92AD30F}"/>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51" name="Group 294">
              <a:extLst>
                <a:ext uri="{FF2B5EF4-FFF2-40B4-BE49-F238E27FC236}">
                  <a16:creationId xmlns:a16="http://schemas.microsoft.com/office/drawing/2014/main" id="{E047C4A4-8BF2-46EC-9C9E-25F7E4E11DF7}"/>
                </a:ext>
              </a:extLst>
            </p:cNvPr>
            <p:cNvGrpSpPr/>
            <p:nvPr/>
          </p:nvGrpSpPr>
          <p:grpSpPr>
            <a:xfrm>
              <a:off x="3185373" y="5206255"/>
              <a:ext cx="306170" cy="752558"/>
              <a:chOff x="3046413" y="2012950"/>
              <a:chExt cx="1851025" cy="4549776"/>
            </a:xfrm>
            <a:solidFill>
              <a:srgbClr val="282F39"/>
            </a:solidFill>
          </p:grpSpPr>
          <p:sp>
            <p:nvSpPr>
              <p:cNvPr id="752" name="Freeform 6">
                <a:extLst>
                  <a:ext uri="{FF2B5EF4-FFF2-40B4-BE49-F238E27FC236}">
                    <a16:creationId xmlns:a16="http://schemas.microsoft.com/office/drawing/2014/main" id="{EA634187-178B-4304-8537-00F2C4C4C44B}"/>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53" name="Freeform 7">
                <a:extLst>
                  <a:ext uri="{FF2B5EF4-FFF2-40B4-BE49-F238E27FC236}">
                    <a16:creationId xmlns:a16="http://schemas.microsoft.com/office/drawing/2014/main" id="{2D22B0A9-2D1F-4C16-9A2B-28E12EBEBE2F}"/>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54" name="Line 9">
                <a:extLst>
                  <a:ext uri="{FF2B5EF4-FFF2-40B4-BE49-F238E27FC236}">
                    <a16:creationId xmlns:a16="http://schemas.microsoft.com/office/drawing/2014/main" id="{72239473-85E2-49EB-BE43-88538DDA4DC2}"/>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55" name="Line 10">
                <a:extLst>
                  <a:ext uri="{FF2B5EF4-FFF2-40B4-BE49-F238E27FC236}">
                    <a16:creationId xmlns:a16="http://schemas.microsoft.com/office/drawing/2014/main" id="{81B9E79C-D5CF-499D-B348-5E92497296AF}"/>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56" name="Freeform 11">
                <a:extLst>
                  <a:ext uri="{FF2B5EF4-FFF2-40B4-BE49-F238E27FC236}">
                    <a16:creationId xmlns:a16="http://schemas.microsoft.com/office/drawing/2014/main" id="{7C72C001-5E96-4E80-891D-F81A536CDDB4}"/>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57" name="Group 300">
              <a:extLst>
                <a:ext uri="{FF2B5EF4-FFF2-40B4-BE49-F238E27FC236}">
                  <a16:creationId xmlns:a16="http://schemas.microsoft.com/office/drawing/2014/main" id="{450E603F-14FC-4687-B652-C9DCF44D1353}"/>
                </a:ext>
              </a:extLst>
            </p:cNvPr>
            <p:cNvGrpSpPr/>
            <p:nvPr/>
          </p:nvGrpSpPr>
          <p:grpSpPr>
            <a:xfrm>
              <a:off x="4003935" y="5045413"/>
              <a:ext cx="306170" cy="752558"/>
              <a:chOff x="3046413" y="2012950"/>
              <a:chExt cx="1851025" cy="4549776"/>
            </a:xfrm>
            <a:solidFill>
              <a:srgbClr val="282F39"/>
            </a:solidFill>
          </p:grpSpPr>
          <p:sp>
            <p:nvSpPr>
              <p:cNvPr id="758" name="Freeform 6">
                <a:extLst>
                  <a:ext uri="{FF2B5EF4-FFF2-40B4-BE49-F238E27FC236}">
                    <a16:creationId xmlns:a16="http://schemas.microsoft.com/office/drawing/2014/main" id="{DF6AAFC7-4C57-44C7-B7A5-5FD16EC15F5D}"/>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59" name="Freeform 7">
                <a:extLst>
                  <a:ext uri="{FF2B5EF4-FFF2-40B4-BE49-F238E27FC236}">
                    <a16:creationId xmlns:a16="http://schemas.microsoft.com/office/drawing/2014/main" id="{0B09EF49-1E05-42C6-ACEF-CC776ACCED5D}"/>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60" name="Line 9">
                <a:extLst>
                  <a:ext uri="{FF2B5EF4-FFF2-40B4-BE49-F238E27FC236}">
                    <a16:creationId xmlns:a16="http://schemas.microsoft.com/office/drawing/2014/main" id="{81E32BD8-F610-4877-A14C-DC3D3F97BB3F}"/>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61" name="Line 10">
                <a:extLst>
                  <a:ext uri="{FF2B5EF4-FFF2-40B4-BE49-F238E27FC236}">
                    <a16:creationId xmlns:a16="http://schemas.microsoft.com/office/drawing/2014/main" id="{F08C351F-B0C7-4D59-8223-38DD0E9C6787}"/>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62" name="Freeform 11">
                <a:extLst>
                  <a:ext uri="{FF2B5EF4-FFF2-40B4-BE49-F238E27FC236}">
                    <a16:creationId xmlns:a16="http://schemas.microsoft.com/office/drawing/2014/main" id="{D41905F6-F076-4A41-870C-F52827398EF8}"/>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63" name="Group 803">
              <a:extLst>
                <a:ext uri="{FF2B5EF4-FFF2-40B4-BE49-F238E27FC236}">
                  <a16:creationId xmlns:a16="http://schemas.microsoft.com/office/drawing/2014/main" id="{555FBBC0-C764-437E-9FCC-BEAB8D8DEAD6}"/>
                </a:ext>
              </a:extLst>
            </p:cNvPr>
            <p:cNvGrpSpPr/>
            <p:nvPr/>
          </p:nvGrpSpPr>
          <p:grpSpPr>
            <a:xfrm>
              <a:off x="1032647" y="2286655"/>
              <a:ext cx="306170" cy="752558"/>
              <a:chOff x="3046413" y="2012950"/>
              <a:chExt cx="1851025" cy="4549776"/>
            </a:xfrm>
            <a:solidFill>
              <a:srgbClr val="282F39"/>
            </a:solidFill>
          </p:grpSpPr>
          <p:sp>
            <p:nvSpPr>
              <p:cNvPr id="764" name="Freeform 6">
                <a:extLst>
                  <a:ext uri="{FF2B5EF4-FFF2-40B4-BE49-F238E27FC236}">
                    <a16:creationId xmlns:a16="http://schemas.microsoft.com/office/drawing/2014/main" id="{8DD3275C-1097-405A-873A-CA355CC90D4E}"/>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65" name="Freeform 7">
                <a:extLst>
                  <a:ext uri="{FF2B5EF4-FFF2-40B4-BE49-F238E27FC236}">
                    <a16:creationId xmlns:a16="http://schemas.microsoft.com/office/drawing/2014/main" id="{8385E648-B057-4343-97EC-FCFE433F689F}"/>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66" name="Line 9">
                <a:extLst>
                  <a:ext uri="{FF2B5EF4-FFF2-40B4-BE49-F238E27FC236}">
                    <a16:creationId xmlns:a16="http://schemas.microsoft.com/office/drawing/2014/main" id="{D0F55770-6456-47A1-90CA-454B778A8B39}"/>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67" name="Line 10">
                <a:extLst>
                  <a:ext uri="{FF2B5EF4-FFF2-40B4-BE49-F238E27FC236}">
                    <a16:creationId xmlns:a16="http://schemas.microsoft.com/office/drawing/2014/main" id="{D1D84A7E-E3A8-4911-8C39-C4FECDAB0FD5}"/>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68" name="Freeform 11">
                <a:extLst>
                  <a:ext uri="{FF2B5EF4-FFF2-40B4-BE49-F238E27FC236}">
                    <a16:creationId xmlns:a16="http://schemas.microsoft.com/office/drawing/2014/main" id="{97E1B8C1-2AD2-4624-B406-E94D7074F1E5}"/>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69" name="Group 809">
              <a:extLst>
                <a:ext uri="{FF2B5EF4-FFF2-40B4-BE49-F238E27FC236}">
                  <a16:creationId xmlns:a16="http://schemas.microsoft.com/office/drawing/2014/main" id="{8D89C849-9D08-4096-AF22-CFA14A2E874F}"/>
                </a:ext>
              </a:extLst>
            </p:cNvPr>
            <p:cNvGrpSpPr/>
            <p:nvPr/>
          </p:nvGrpSpPr>
          <p:grpSpPr>
            <a:xfrm>
              <a:off x="3032288" y="1149323"/>
              <a:ext cx="306170" cy="752558"/>
              <a:chOff x="3046413" y="2012950"/>
              <a:chExt cx="1851025" cy="4549776"/>
            </a:xfrm>
            <a:solidFill>
              <a:srgbClr val="282F39"/>
            </a:solidFill>
          </p:grpSpPr>
          <p:sp>
            <p:nvSpPr>
              <p:cNvPr id="770" name="Freeform 6">
                <a:extLst>
                  <a:ext uri="{FF2B5EF4-FFF2-40B4-BE49-F238E27FC236}">
                    <a16:creationId xmlns:a16="http://schemas.microsoft.com/office/drawing/2014/main" id="{280280C7-6DE6-4512-AB30-7EB4315C8402}"/>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71" name="Freeform 7">
                <a:extLst>
                  <a:ext uri="{FF2B5EF4-FFF2-40B4-BE49-F238E27FC236}">
                    <a16:creationId xmlns:a16="http://schemas.microsoft.com/office/drawing/2014/main" id="{F6F37ABD-F889-42DF-AB9B-95D0E02E598A}"/>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72" name="Line 9">
                <a:extLst>
                  <a:ext uri="{FF2B5EF4-FFF2-40B4-BE49-F238E27FC236}">
                    <a16:creationId xmlns:a16="http://schemas.microsoft.com/office/drawing/2014/main" id="{C627FB2E-83A9-4C95-AF12-BAA7A6F76D12}"/>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73" name="Line 10">
                <a:extLst>
                  <a:ext uri="{FF2B5EF4-FFF2-40B4-BE49-F238E27FC236}">
                    <a16:creationId xmlns:a16="http://schemas.microsoft.com/office/drawing/2014/main" id="{9CDFCA89-A969-400C-8F05-4D92F23382B5}"/>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74" name="Freeform 11">
                <a:extLst>
                  <a:ext uri="{FF2B5EF4-FFF2-40B4-BE49-F238E27FC236}">
                    <a16:creationId xmlns:a16="http://schemas.microsoft.com/office/drawing/2014/main" id="{0620DA56-86CC-4A65-BAAD-877C24682599}"/>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75" name="Group 222">
              <a:extLst>
                <a:ext uri="{FF2B5EF4-FFF2-40B4-BE49-F238E27FC236}">
                  <a16:creationId xmlns:a16="http://schemas.microsoft.com/office/drawing/2014/main" id="{8F51CF94-DC15-46B9-9401-07B2D5FFAD9B}"/>
                </a:ext>
              </a:extLst>
            </p:cNvPr>
            <p:cNvGrpSpPr/>
            <p:nvPr/>
          </p:nvGrpSpPr>
          <p:grpSpPr>
            <a:xfrm>
              <a:off x="5145010" y="3003954"/>
              <a:ext cx="306170" cy="752558"/>
              <a:chOff x="3046413" y="2012950"/>
              <a:chExt cx="1851025" cy="4549776"/>
            </a:xfrm>
            <a:solidFill>
              <a:srgbClr val="282F39"/>
            </a:solidFill>
          </p:grpSpPr>
          <p:sp>
            <p:nvSpPr>
              <p:cNvPr id="776" name="Freeform 6">
                <a:extLst>
                  <a:ext uri="{FF2B5EF4-FFF2-40B4-BE49-F238E27FC236}">
                    <a16:creationId xmlns:a16="http://schemas.microsoft.com/office/drawing/2014/main" id="{819ED5F7-FF9A-4DB7-9C9C-DFD5E6959010}"/>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77" name="Freeform 7">
                <a:extLst>
                  <a:ext uri="{FF2B5EF4-FFF2-40B4-BE49-F238E27FC236}">
                    <a16:creationId xmlns:a16="http://schemas.microsoft.com/office/drawing/2014/main" id="{7C99CAB4-186C-41F1-AB3F-C25C3651745A}"/>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78" name="Line 9">
                <a:extLst>
                  <a:ext uri="{FF2B5EF4-FFF2-40B4-BE49-F238E27FC236}">
                    <a16:creationId xmlns:a16="http://schemas.microsoft.com/office/drawing/2014/main" id="{2A44BB58-0CC1-41E8-80B0-BFA457534028}"/>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79" name="Line 10">
                <a:extLst>
                  <a:ext uri="{FF2B5EF4-FFF2-40B4-BE49-F238E27FC236}">
                    <a16:creationId xmlns:a16="http://schemas.microsoft.com/office/drawing/2014/main" id="{51DEEC2E-B9CE-4432-952D-004EFD56B4D2}"/>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80" name="Freeform 11">
                <a:extLst>
                  <a:ext uri="{FF2B5EF4-FFF2-40B4-BE49-F238E27FC236}">
                    <a16:creationId xmlns:a16="http://schemas.microsoft.com/office/drawing/2014/main" id="{EE4397E3-3471-45A7-A52A-F691E7983113}"/>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81" name="Group 234">
              <a:extLst>
                <a:ext uri="{FF2B5EF4-FFF2-40B4-BE49-F238E27FC236}">
                  <a16:creationId xmlns:a16="http://schemas.microsoft.com/office/drawing/2014/main" id="{D30B3CE2-942A-437F-AAFF-8CB21635CA33}"/>
                </a:ext>
              </a:extLst>
            </p:cNvPr>
            <p:cNvGrpSpPr/>
            <p:nvPr/>
          </p:nvGrpSpPr>
          <p:grpSpPr>
            <a:xfrm>
              <a:off x="4408513" y="1596748"/>
              <a:ext cx="306170" cy="752558"/>
              <a:chOff x="3046413" y="2012950"/>
              <a:chExt cx="1851025" cy="4549776"/>
            </a:xfrm>
            <a:solidFill>
              <a:srgbClr val="282F39"/>
            </a:solidFill>
          </p:grpSpPr>
          <p:sp>
            <p:nvSpPr>
              <p:cNvPr id="782" name="Freeform 6">
                <a:extLst>
                  <a:ext uri="{FF2B5EF4-FFF2-40B4-BE49-F238E27FC236}">
                    <a16:creationId xmlns:a16="http://schemas.microsoft.com/office/drawing/2014/main" id="{A58DC678-FB44-44ED-84D8-E70D89478935}"/>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83" name="Freeform 7">
                <a:extLst>
                  <a:ext uri="{FF2B5EF4-FFF2-40B4-BE49-F238E27FC236}">
                    <a16:creationId xmlns:a16="http://schemas.microsoft.com/office/drawing/2014/main" id="{62008ECD-BC57-42CB-9C6A-85910F7EE022}"/>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84" name="Line 9">
                <a:extLst>
                  <a:ext uri="{FF2B5EF4-FFF2-40B4-BE49-F238E27FC236}">
                    <a16:creationId xmlns:a16="http://schemas.microsoft.com/office/drawing/2014/main" id="{AA70938D-702C-4A66-9DD2-7C7C456D6F88}"/>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85" name="Line 10">
                <a:extLst>
                  <a:ext uri="{FF2B5EF4-FFF2-40B4-BE49-F238E27FC236}">
                    <a16:creationId xmlns:a16="http://schemas.microsoft.com/office/drawing/2014/main" id="{15619A9E-35FF-4D55-80C8-3722E6F8A0A2}"/>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86" name="Freeform 11">
                <a:extLst>
                  <a:ext uri="{FF2B5EF4-FFF2-40B4-BE49-F238E27FC236}">
                    <a16:creationId xmlns:a16="http://schemas.microsoft.com/office/drawing/2014/main" id="{5CA2B63A-6023-4456-B050-F506D1389C81}"/>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87" name="Group 306">
              <a:extLst>
                <a:ext uri="{FF2B5EF4-FFF2-40B4-BE49-F238E27FC236}">
                  <a16:creationId xmlns:a16="http://schemas.microsoft.com/office/drawing/2014/main" id="{27821A0E-4C4F-47A8-B739-DE3C9306BF89}"/>
                </a:ext>
              </a:extLst>
            </p:cNvPr>
            <p:cNvGrpSpPr/>
            <p:nvPr/>
          </p:nvGrpSpPr>
          <p:grpSpPr>
            <a:xfrm>
              <a:off x="4609773" y="4587876"/>
              <a:ext cx="306170" cy="752558"/>
              <a:chOff x="3046413" y="2012950"/>
              <a:chExt cx="1851025" cy="4549776"/>
            </a:xfrm>
            <a:solidFill>
              <a:srgbClr val="282F39"/>
            </a:solidFill>
          </p:grpSpPr>
          <p:sp>
            <p:nvSpPr>
              <p:cNvPr id="788" name="Freeform 6">
                <a:extLst>
                  <a:ext uri="{FF2B5EF4-FFF2-40B4-BE49-F238E27FC236}">
                    <a16:creationId xmlns:a16="http://schemas.microsoft.com/office/drawing/2014/main" id="{742727E5-03D9-4404-B891-96DC06F98567}"/>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89" name="Freeform 7">
                <a:extLst>
                  <a:ext uri="{FF2B5EF4-FFF2-40B4-BE49-F238E27FC236}">
                    <a16:creationId xmlns:a16="http://schemas.microsoft.com/office/drawing/2014/main" id="{0D478591-BFD0-479D-B529-2204FF212971}"/>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90" name="Line 9">
                <a:extLst>
                  <a:ext uri="{FF2B5EF4-FFF2-40B4-BE49-F238E27FC236}">
                    <a16:creationId xmlns:a16="http://schemas.microsoft.com/office/drawing/2014/main" id="{9F922E77-A0B0-4B3F-81E7-D8BE736D8031}"/>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91" name="Line 10">
                <a:extLst>
                  <a:ext uri="{FF2B5EF4-FFF2-40B4-BE49-F238E27FC236}">
                    <a16:creationId xmlns:a16="http://schemas.microsoft.com/office/drawing/2014/main" id="{3151493B-19D4-4449-850A-E358FE176304}"/>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92" name="Freeform 11">
                <a:extLst>
                  <a:ext uri="{FF2B5EF4-FFF2-40B4-BE49-F238E27FC236}">
                    <a16:creationId xmlns:a16="http://schemas.microsoft.com/office/drawing/2014/main" id="{5F3D8437-358E-4E5F-A6C7-D644DF406D0B}"/>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82F39"/>
                  </a:solidFill>
                  <a:effectLst/>
                  <a:uLnTx/>
                  <a:uFillTx/>
                  <a:latin typeface="Calibri" panose="020F0502020204030204"/>
                  <a:cs typeface="+mn-cs"/>
                </a:endParaRPr>
              </a:p>
            </p:txBody>
          </p:sp>
        </p:grpSp>
        <p:grpSp>
          <p:nvGrpSpPr>
            <p:cNvPr id="793" name="Group 312">
              <a:extLst>
                <a:ext uri="{FF2B5EF4-FFF2-40B4-BE49-F238E27FC236}">
                  <a16:creationId xmlns:a16="http://schemas.microsoft.com/office/drawing/2014/main" id="{59C0C245-25D5-4C9A-BCF2-3065785A1234}"/>
                </a:ext>
              </a:extLst>
            </p:cNvPr>
            <p:cNvGrpSpPr/>
            <p:nvPr/>
          </p:nvGrpSpPr>
          <p:grpSpPr>
            <a:xfrm>
              <a:off x="5069977" y="3951809"/>
              <a:ext cx="306170" cy="752558"/>
              <a:chOff x="3046413" y="2012950"/>
              <a:chExt cx="1851025" cy="4549776"/>
            </a:xfrm>
            <a:solidFill>
              <a:srgbClr val="282F39"/>
            </a:solidFill>
          </p:grpSpPr>
          <p:sp>
            <p:nvSpPr>
              <p:cNvPr id="794" name="Freeform 6">
                <a:extLst>
                  <a:ext uri="{FF2B5EF4-FFF2-40B4-BE49-F238E27FC236}">
                    <a16:creationId xmlns:a16="http://schemas.microsoft.com/office/drawing/2014/main" id="{2DD9F251-21E9-4F54-9444-3C5EC553C0E9}"/>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95" name="Freeform 7">
                <a:extLst>
                  <a:ext uri="{FF2B5EF4-FFF2-40B4-BE49-F238E27FC236}">
                    <a16:creationId xmlns:a16="http://schemas.microsoft.com/office/drawing/2014/main" id="{7FF7E352-D2D2-4798-AF41-660CF5D157E2}"/>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96" name="Line 9">
                <a:extLst>
                  <a:ext uri="{FF2B5EF4-FFF2-40B4-BE49-F238E27FC236}">
                    <a16:creationId xmlns:a16="http://schemas.microsoft.com/office/drawing/2014/main" id="{9EAFBB31-56F6-4F69-9C5F-791DDED24E54}"/>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97" name="Line 10">
                <a:extLst>
                  <a:ext uri="{FF2B5EF4-FFF2-40B4-BE49-F238E27FC236}">
                    <a16:creationId xmlns:a16="http://schemas.microsoft.com/office/drawing/2014/main" id="{6CCDF502-EFB5-430A-90C3-D796412B5987}"/>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798" name="Freeform 11">
                <a:extLst>
                  <a:ext uri="{FF2B5EF4-FFF2-40B4-BE49-F238E27FC236}">
                    <a16:creationId xmlns:a16="http://schemas.microsoft.com/office/drawing/2014/main" id="{DE913145-F49D-41BF-AC1B-7C83FDA8C591}"/>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799" name="Group 228">
              <a:extLst>
                <a:ext uri="{FF2B5EF4-FFF2-40B4-BE49-F238E27FC236}">
                  <a16:creationId xmlns:a16="http://schemas.microsoft.com/office/drawing/2014/main" id="{0DFD2BF8-54D9-4C48-B273-C9AF491D2A94}"/>
                </a:ext>
              </a:extLst>
            </p:cNvPr>
            <p:cNvGrpSpPr/>
            <p:nvPr/>
          </p:nvGrpSpPr>
          <p:grpSpPr>
            <a:xfrm>
              <a:off x="4879299" y="2190278"/>
              <a:ext cx="306170" cy="752558"/>
              <a:chOff x="3046413" y="2012950"/>
              <a:chExt cx="1851025" cy="4549776"/>
            </a:xfrm>
            <a:solidFill>
              <a:srgbClr val="282F39"/>
            </a:solidFill>
          </p:grpSpPr>
          <p:sp>
            <p:nvSpPr>
              <p:cNvPr id="800" name="Freeform 6">
                <a:extLst>
                  <a:ext uri="{FF2B5EF4-FFF2-40B4-BE49-F238E27FC236}">
                    <a16:creationId xmlns:a16="http://schemas.microsoft.com/office/drawing/2014/main" id="{6BC6A071-62BB-4802-AC2A-5561EABCD9ED}"/>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01" name="Freeform 7">
                <a:extLst>
                  <a:ext uri="{FF2B5EF4-FFF2-40B4-BE49-F238E27FC236}">
                    <a16:creationId xmlns:a16="http://schemas.microsoft.com/office/drawing/2014/main" id="{83BCECE9-0A0B-4A8B-83EF-9A133923B16C}"/>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02" name="Line 9">
                <a:extLst>
                  <a:ext uri="{FF2B5EF4-FFF2-40B4-BE49-F238E27FC236}">
                    <a16:creationId xmlns:a16="http://schemas.microsoft.com/office/drawing/2014/main" id="{D260579D-8A0A-4952-9F9B-20FC559C9BF9}"/>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03" name="Line 10">
                <a:extLst>
                  <a:ext uri="{FF2B5EF4-FFF2-40B4-BE49-F238E27FC236}">
                    <a16:creationId xmlns:a16="http://schemas.microsoft.com/office/drawing/2014/main" id="{DB20F058-D444-4996-9382-E7EC640BE4F0}"/>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04" name="Freeform 11">
                <a:extLst>
                  <a:ext uri="{FF2B5EF4-FFF2-40B4-BE49-F238E27FC236}">
                    <a16:creationId xmlns:a16="http://schemas.microsoft.com/office/drawing/2014/main" id="{C3EEEC35-4BA4-46A9-AF94-5D1990F2570C}"/>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sp>
          <p:nvSpPr>
            <p:cNvPr id="805" name="Oval 246">
              <a:extLst>
                <a:ext uri="{FF2B5EF4-FFF2-40B4-BE49-F238E27FC236}">
                  <a16:creationId xmlns:a16="http://schemas.microsoft.com/office/drawing/2014/main" id="{255F3B90-5992-467A-BC41-065FDC9F315B}"/>
                </a:ext>
              </a:extLst>
            </p:cNvPr>
            <p:cNvSpPr/>
            <p:nvPr/>
          </p:nvSpPr>
          <p:spPr>
            <a:xfrm>
              <a:off x="482201" y="938081"/>
              <a:ext cx="5278204" cy="5278198"/>
            </a:xfrm>
            <a:prstGeom prst="ellipse">
              <a:avLst/>
            </a:prstGeom>
            <a:solidFill>
              <a:srgbClr val="FFFFFF">
                <a:alpha val="35000"/>
              </a:srgbClr>
            </a:solidFill>
            <a:ln w="12700" cap="flat" cmpd="sng" algn="ctr">
              <a:solidFill>
                <a:srgbClr val="FFFFFF">
                  <a:alpha val="2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806" name="Oval 135">
              <a:extLst>
                <a:ext uri="{FF2B5EF4-FFF2-40B4-BE49-F238E27FC236}">
                  <a16:creationId xmlns:a16="http://schemas.microsoft.com/office/drawing/2014/main" id="{CF92AA61-1454-4FE0-8328-43E379AA445B}"/>
                </a:ext>
              </a:extLst>
            </p:cNvPr>
            <p:cNvSpPr/>
            <p:nvPr/>
          </p:nvSpPr>
          <p:spPr>
            <a:xfrm>
              <a:off x="2050318" y="2522348"/>
              <a:ext cx="2152760" cy="2152759"/>
            </a:xfrm>
            <a:prstGeom prst="ellipse">
              <a:avLst/>
            </a:prstGeom>
            <a:noFill/>
            <a:ln w="38100" cap="flat" cmpd="sng" algn="ctr">
              <a:solidFill>
                <a:srgbClr val="FCB41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grpSp>
          <p:nvGrpSpPr>
            <p:cNvPr id="807" name="Group 67">
              <a:extLst>
                <a:ext uri="{FF2B5EF4-FFF2-40B4-BE49-F238E27FC236}">
                  <a16:creationId xmlns:a16="http://schemas.microsoft.com/office/drawing/2014/main" id="{0F6D6155-E00F-477B-AD14-5F1EF735F5F5}"/>
                </a:ext>
              </a:extLst>
            </p:cNvPr>
            <p:cNvGrpSpPr/>
            <p:nvPr/>
          </p:nvGrpSpPr>
          <p:grpSpPr>
            <a:xfrm>
              <a:off x="2262218" y="3134822"/>
              <a:ext cx="306170" cy="752558"/>
              <a:chOff x="3046413" y="2012950"/>
              <a:chExt cx="1851025" cy="4549776"/>
            </a:xfrm>
            <a:solidFill>
              <a:srgbClr val="FCB414"/>
            </a:solidFill>
          </p:grpSpPr>
          <p:sp>
            <p:nvSpPr>
              <p:cNvPr id="808" name="Freeform 6">
                <a:extLst>
                  <a:ext uri="{FF2B5EF4-FFF2-40B4-BE49-F238E27FC236}">
                    <a16:creationId xmlns:a16="http://schemas.microsoft.com/office/drawing/2014/main" id="{53B2D22F-C8A5-4D48-BC1C-5C23C96795FB}"/>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09" name="Freeform 7">
                <a:extLst>
                  <a:ext uri="{FF2B5EF4-FFF2-40B4-BE49-F238E27FC236}">
                    <a16:creationId xmlns:a16="http://schemas.microsoft.com/office/drawing/2014/main" id="{D9D31636-4CC7-4321-945D-0A7EF1288BB0}"/>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10" name="Line 9">
                <a:extLst>
                  <a:ext uri="{FF2B5EF4-FFF2-40B4-BE49-F238E27FC236}">
                    <a16:creationId xmlns:a16="http://schemas.microsoft.com/office/drawing/2014/main" id="{A7001469-D22F-4321-9C43-B535008CB088}"/>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11" name="Line 10">
                <a:extLst>
                  <a:ext uri="{FF2B5EF4-FFF2-40B4-BE49-F238E27FC236}">
                    <a16:creationId xmlns:a16="http://schemas.microsoft.com/office/drawing/2014/main" id="{BB24ABA3-8460-4A8D-BF42-D23741D7A993}"/>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12" name="Freeform 11">
                <a:extLst>
                  <a:ext uri="{FF2B5EF4-FFF2-40B4-BE49-F238E27FC236}">
                    <a16:creationId xmlns:a16="http://schemas.microsoft.com/office/drawing/2014/main" id="{1A51E98E-38E4-44F9-AFBE-B1DF5AF4F31F}"/>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13" name="Group 64">
              <a:extLst>
                <a:ext uri="{FF2B5EF4-FFF2-40B4-BE49-F238E27FC236}">
                  <a16:creationId xmlns:a16="http://schemas.microsoft.com/office/drawing/2014/main" id="{3A1FC4C0-4D58-4EFB-9C99-26ABC027D289}"/>
                </a:ext>
              </a:extLst>
            </p:cNvPr>
            <p:cNvGrpSpPr/>
            <p:nvPr/>
          </p:nvGrpSpPr>
          <p:grpSpPr>
            <a:xfrm>
              <a:off x="2584168" y="2733442"/>
              <a:ext cx="306170" cy="752558"/>
              <a:chOff x="3046413" y="2012950"/>
              <a:chExt cx="1851025" cy="4549776"/>
            </a:xfrm>
            <a:solidFill>
              <a:srgbClr val="FCB414"/>
            </a:solidFill>
          </p:grpSpPr>
          <p:sp>
            <p:nvSpPr>
              <p:cNvPr id="814" name="Freeform 6">
                <a:extLst>
                  <a:ext uri="{FF2B5EF4-FFF2-40B4-BE49-F238E27FC236}">
                    <a16:creationId xmlns:a16="http://schemas.microsoft.com/office/drawing/2014/main" id="{9D6778C7-81A9-4C0A-B423-0B7CCD849CF2}"/>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15" name="Freeform 7">
                <a:extLst>
                  <a:ext uri="{FF2B5EF4-FFF2-40B4-BE49-F238E27FC236}">
                    <a16:creationId xmlns:a16="http://schemas.microsoft.com/office/drawing/2014/main" id="{338F30E9-3B16-45A1-A588-E47D1DCA624D}"/>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16" name="Line 9">
                <a:extLst>
                  <a:ext uri="{FF2B5EF4-FFF2-40B4-BE49-F238E27FC236}">
                    <a16:creationId xmlns:a16="http://schemas.microsoft.com/office/drawing/2014/main" id="{E34061EF-6F7E-41A0-BBC6-A364C1119AD9}"/>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17" name="Line 10">
                <a:extLst>
                  <a:ext uri="{FF2B5EF4-FFF2-40B4-BE49-F238E27FC236}">
                    <a16:creationId xmlns:a16="http://schemas.microsoft.com/office/drawing/2014/main" id="{5D16D15A-F90C-49B6-AAA8-62104ACCCEBB}"/>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18" name="Freeform 11">
                <a:extLst>
                  <a:ext uri="{FF2B5EF4-FFF2-40B4-BE49-F238E27FC236}">
                    <a16:creationId xmlns:a16="http://schemas.microsoft.com/office/drawing/2014/main" id="{8C865ECF-B529-4233-BBCC-A51D5A8A49BC}"/>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19" name="Group 124">
              <a:extLst>
                <a:ext uri="{FF2B5EF4-FFF2-40B4-BE49-F238E27FC236}">
                  <a16:creationId xmlns:a16="http://schemas.microsoft.com/office/drawing/2014/main" id="{E17620A2-EC40-43A6-94F9-E93E5C4A5428}"/>
                </a:ext>
              </a:extLst>
            </p:cNvPr>
            <p:cNvGrpSpPr/>
            <p:nvPr/>
          </p:nvGrpSpPr>
          <p:grpSpPr>
            <a:xfrm>
              <a:off x="2978431" y="2650475"/>
              <a:ext cx="306170" cy="752558"/>
              <a:chOff x="3046413" y="2012950"/>
              <a:chExt cx="1851025" cy="4549776"/>
            </a:xfrm>
            <a:solidFill>
              <a:srgbClr val="FCB414"/>
            </a:solidFill>
          </p:grpSpPr>
          <p:sp>
            <p:nvSpPr>
              <p:cNvPr id="820" name="Freeform 6">
                <a:extLst>
                  <a:ext uri="{FF2B5EF4-FFF2-40B4-BE49-F238E27FC236}">
                    <a16:creationId xmlns:a16="http://schemas.microsoft.com/office/drawing/2014/main" id="{753921DD-B43F-4ED8-9D63-B3588E0C4C43}"/>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21" name="Freeform 7">
                <a:extLst>
                  <a:ext uri="{FF2B5EF4-FFF2-40B4-BE49-F238E27FC236}">
                    <a16:creationId xmlns:a16="http://schemas.microsoft.com/office/drawing/2014/main" id="{FF4C763C-896D-48C7-BC51-FD6DD8565CA0}"/>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22" name="Line 9">
                <a:extLst>
                  <a:ext uri="{FF2B5EF4-FFF2-40B4-BE49-F238E27FC236}">
                    <a16:creationId xmlns:a16="http://schemas.microsoft.com/office/drawing/2014/main" id="{D277D1D3-4F9D-4C3A-870E-643E8E0E7CFF}"/>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23" name="Line 10">
                <a:extLst>
                  <a:ext uri="{FF2B5EF4-FFF2-40B4-BE49-F238E27FC236}">
                    <a16:creationId xmlns:a16="http://schemas.microsoft.com/office/drawing/2014/main" id="{149AC658-ABA5-4BB1-B2D7-5BD70609E3C6}"/>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24" name="Freeform 11">
                <a:extLst>
                  <a:ext uri="{FF2B5EF4-FFF2-40B4-BE49-F238E27FC236}">
                    <a16:creationId xmlns:a16="http://schemas.microsoft.com/office/drawing/2014/main" id="{81DB61D8-C69A-41B9-9074-0A0BE9ABCDCC}"/>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25" name="Group 130">
              <a:extLst>
                <a:ext uri="{FF2B5EF4-FFF2-40B4-BE49-F238E27FC236}">
                  <a16:creationId xmlns:a16="http://schemas.microsoft.com/office/drawing/2014/main" id="{80F320F5-B1ED-4C77-8955-D71F315A7A84}"/>
                </a:ext>
              </a:extLst>
            </p:cNvPr>
            <p:cNvGrpSpPr/>
            <p:nvPr/>
          </p:nvGrpSpPr>
          <p:grpSpPr>
            <a:xfrm>
              <a:off x="3743255" y="3156946"/>
              <a:ext cx="306170" cy="752558"/>
              <a:chOff x="3046413" y="2012950"/>
              <a:chExt cx="1851025" cy="4549776"/>
            </a:xfrm>
            <a:solidFill>
              <a:srgbClr val="FCB414"/>
            </a:solidFill>
          </p:grpSpPr>
          <p:sp>
            <p:nvSpPr>
              <p:cNvPr id="826" name="Freeform 6">
                <a:extLst>
                  <a:ext uri="{FF2B5EF4-FFF2-40B4-BE49-F238E27FC236}">
                    <a16:creationId xmlns:a16="http://schemas.microsoft.com/office/drawing/2014/main" id="{EBB37BF2-081B-4FA2-9980-47AFA600E8F8}"/>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27" name="Freeform 7">
                <a:extLst>
                  <a:ext uri="{FF2B5EF4-FFF2-40B4-BE49-F238E27FC236}">
                    <a16:creationId xmlns:a16="http://schemas.microsoft.com/office/drawing/2014/main" id="{E63F8014-9971-454B-8734-EE00E1BB7ACE}"/>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28" name="Line 9">
                <a:extLst>
                  <a:ext uri="{FF2B5EF4-FFF2-40B4-BE49-F238E27FC236}">
                    <a16:creationId xmlns:a16="http://schemas.microsoft.com/office/drawing/2014/main" id="{95A9E4D2-6479-4F56-8946-2EC5BDF25787}"/>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29" name="Line 10">
                <a:extLst>
                  <a:ext uri="{FF2B5EF4-FFF2-40B4-BE49-F238E27FC236}">
                    <a16:creationId xmlns:a16="http://schemas.microsoft.com/office/drawing/2014/main" id="{67C63C78-F28A-4EE0-BB71-F133365F9CD3}"/>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30" name="Freeform 11">
                <a:extLst>
                  <a:ext uri="{FF2B5EF4-FFF2-40B4-BE49-F238E27FC236}">
                    <a16:creationId xmlns:a16="http://schemas.microsoft.com/office/drawing/2014/main" id="{968C7FB4-4A44-45C0-87AF-A8AE9A012155}"/>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31" name="Group 138">
              <a:extLst>
                <a:ext uri="{FF2B5EF4-FFF2-40B4-BE49-F238E27FC236}">
                  <a16:creationId xmlns:a16="http://schemas.microsoft.com/office/drawing/2014/main" id="{D6CD9ED7-3525-43FC-8C61-9143FA926781}"/>
                </a:ext>
              </a:extLst>
            </p:cNvPr>
            <p:cNvGrpSpPr/>
            <p:nvPr/>
          </p:nvGrpSpPr>
          <p:grpSpPr>
            <a:xfrm>
              <a:off x="2544801" y="3692917"/>
              <a:ext cx="306170" cy="752558"/>
              <a:chOff x="3046413" y="2012950"/>
              <a:chExt cx="1851025" cy="4549776"/>
            </a:xfrm>
            <a:solidFill>
              <a:srgbClr val="FCB414"/>
            </a:solidFill>
          </p:grpSpPr>
          <p:sp>
            <p:nvSpPr>
              <p:cNvPr id="832" name="Freeform 6">
                <a:extLst>
                  <a:ext uri="{FF2B5EF4-FFF2-40B4-BE49-F238E27FC236}">
                    <a16:creationId xmlns:a16="http://schemas.microsoft.com/office/drawing/2014/main" id="{7B09306C-04DF-4386-806D-D62D9B118005}"/>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33" name="Freeform 7">
                <a:extLst>
                  <a:ext uri="{FF2B5EF4-FFF2-40B4-BE49-F238E27FC236}">
                    <a16:creationId xmlns:a16="http://schemas.microsoft.com/office/drawing/2014/main" id="{EB58D62F-B043-4B38-BAC4-CEAC58E501DA}"/>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34" name="Line 9">
                <a:extLst>
                  <a:ext uri="{FF2B5EF4-FFF2-40B4-BE49-F238E27FC236}">
                    <a16:creationId xmlns:a16="http://schemas.microsoft.com/office/drawing/2014/main" id="{D0A2A664-2247-4945-87CA-3C41CE20987C}"/>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35" name="Line 10">
                <a:extLst>
                  <a:ext uri="{FF2B5EF4-FFF2-40B4-BE49-F238E27FC236}">
                    <a16:creationId xmlns:a16="http://schemas.microsoft.com/office/drawing/2014/main" id="{C442CB45-0330-4498-A1B9-88AB0759959C}"/>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36" name="Freeform 11">
                <a:extLst>
                  <a:ext uri="{FF2B5EF4-FFF2-40B4-BE49-F238E27FC236}">
                    <a16:creationId xmlns:a16="http://schemas.microsoft.com/office/drawing/2014/main" id="{656B6275-FA8F-4AD2-B7E7-BAAC77885425}"/>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37" name="Group 144">
              <a:extLst>
                <a:ext uri="{FF2B5EF4-FFF2-40B4-BE49-F238E27FC236}">
                  <a16:creationId xmlns:a16="http://schemas.microsoft.com/office/drawing/2014/main" id="{D4BD7B01-62F0-4E38-BE30-414EB94461BD}"/>
                </a:ext>
              </a:extLst>
            </p:cNvPr>
            <p:cNvGrpSpPr/>
            <p:nvPr/>
          </p:nvGrpSpPr>
          <p:grpSpPr>
            <a:xfrm>
              <a:off x="2981264" y="3774485"/>
              <a:ext cx="306170" cy="752558"/>
              <a:chOff x="3046413" y="2012950"/>
              <a:chExt cx="1851025" cy="4549776"/>
            </a:xfrm>
            <a:solidFill>
              <a:srgbClr val="FCB414"/>
            </a:solidFill>
          </p:grpSpPr>
          <p:sp>
            <p:nvSpPr>
              <p:cNvPr id="838" name="Freeform 6">
                <a:extLst>
                  <a:ext uri="{FF2B5EF4-FFF2-40B4-BE49-F238E27FC236}">
                    <a16:creationId xmlns:a16="http://schemas.microsoft.com/office/drawing/2014/main" id="{A3C43103-70AB-4C2E-A2A4-717786D123C4}"/>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39" name="Freeform 7">
                <a:extLst>
                  <a:ext uri="{FF2B5EF4-FFF2-40B4-BE49-F238E27FC236}">
                    <a16:creationId xmlns:a16="http://schemas.microsoft.com/office/drawing/2014/main" id="{E1A78BED-73E8-4A05-859C-CA801B081C5F}"/>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40" name="Line 9">
                <a:extLst>
                  <a:ext uri="{FF2B5EF4-FFF2-40B4-BE49-F238E27FC236}">
                    <a16:creationId xmlns:a16="http://schemas.microsoft.com/office/drawing/2014/main" id="{C966ED4B-1283-4662-B5C2-6833AE4B69BC}"/>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41" name="Line 10">
                <a:extLst>
                  <a:ext uri="{FF2B5EF4-FFF2-40B4-BE49-F238E27FC236}">
                    <a16:creationId xmlns:a16="http://schemas.microsoft.com/office/drawing/2014/main" id="{87EDB799-68B4-47F3-A256-D3FBB2348B8C}"/>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42" name="Freeform 11">
                <a:extLst>
                  <a:ext uri="{FF2B5EF4-FFF2-40B4-BE49-F238E27FC236}">
                    <a16:creationId xmlns:a16="http://schemas.microsoft.com/office/drawing/2014/main" id="{A2A919D3-BC8E-4577-AC8B-38B9E3F56230}"/>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43" name="Group 156">
              <a:extLst>
                <a:ext uri="{FF2B5EF4-FFF2-40B4-BE49-F238E27FC236}">
                  <a16:creationId xmlns:a16="http://schemas.microsoft.com/office/drawing/2014/main" id="{4EAC0837-1472-48C6-8AF5-09208C6FA119}"/>
                </a:ext>
              </a:extLst>
            </p:cNvPr>
            <p:cNvGrpSpPr/>
            <p:nvPr/>
          </p:nvGrpSpPr>
          <p:grpSpPr>
            <a:xfrm>
              <a:off x="3971912" y="2017863"/>
              <a:ext cx="306170" cy="752558"/>
              <a:chOff x="3046413" y="2012950"/>
              <a:chExt cx="1851025" cy="4549776"/>
            </a:xfrm>
            <a:solidFill>
              <a:srgbClr val="282F39"/>
            </a:solidFill>
          </p:grpSpPr>
          <p:sp>
            <p:nvSpPr>
              <p:cNvPr id="844" name="Freeform 6">
                <a:extLst>
                  <a:ext uri="{FF2B5EF4-FFF2-40B4-BE49-F238E27FC236}">
                    <a16:creationId xmlns:a16="http://schemas.microsoft.com/office/drawing/2014/main" id="{70DCB40B-8B7E-4B71-9481-F8CC08F4800F}"/>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45" name="Freeform 7">
                <a:extLst>
                  <a:ext uri="{FF2B5EF4-FFF2-40B4-BE49-F238E27FC236}">
                    <a16:creationId xmlns:a16="http://schemas.microsoft.com/office/drawing/2014/main" id="{B51C4C84-D979-4EFC-94BC-3B17EC152A41}"/>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46" name="Line 9">
                <a:extLst>
                  <a:ext uri="{FF2B5EF4-FFF2-40B4-BE49-F238E27FC236}">
                    <a16:creationId xmlns:a16="http://schemas.microsoft.com/office/drawing/2014/main" id="{6BD27C9F-302F-423C-BB99-A6983A6187C6}"/>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47" name="Line 10">
                <a:extLst>
                  <a:ext uri="{FF2B5EF4-FFF2-40B4-BE49-F238E27FC236}">
                    <a16:creationId xmlns:a16="http://schemas.microsoft.com/office/drawing/2014/main" id="{D1E4EB27-4F2A-4DF1-B465-1F5DD0899290}"/>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48" name="Freeform 11">
                <a:extLst>
                  <a:ext uri="{FF2B5EF4-FFF2-40B4-BE49-F238E27FC236}">
                    <a16:creationId xmlns:a16="http://schemas.microsoft.com/office/drawing/2014/main" id="{27965B2A-C62F-4C46-AD06-B34F0B4AAB3C}"/>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49" name="Group 162">
              <a:extLst>
                <a:ext uri="{FF2B5EF4-FFF2-40B4-BE49-F238E27FC236}">
                  <a16:creationId xmlns:a16="http://schemas.microsoft.com/office/drawing/2014/main" id="{9812586E-56FC-4DF3-9DB6-F7B16937F5E7}"/>
                </a:ext>
              </a:extLst>
            </p:cNvPr>
            <p:cNvGrpSpPr/>
            <p:nvPr/>
          </p:nvGrpSpPr>
          <p:grpSpPr>
            <a:xfrm>
              <a:off x="3347255" y="1690862"/>
              <a:ext cx="306170" cy="752558"/>
              <a:chOff x="3046413" y="2012950"/>
              <a:chExt cx="1851025" cy="4549776"/>
            </a:xfrm>
            <a:solidFill>
              <a:srgbClr val="282F39"/>
            </a:solidFill>
          </p:grpSpPr>
          <p:sp>
            <p:nvSpPr>
              <p:cNvPr id="850" name="Freeform 6">
                <a:extLst>
                  <a:ext uri="{FF2B5EF4-FFF2-40B4-BE49-F238E27FC236}">
                    <a16:creationId xmlns:a16="http://schemas.microsoft.com/office/drawing/2014/main" id="{576E09EC-0D0A-4123-8457-9C772CAD2D8F}"/>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51" name="Freeform 7">
                <a:extLst>
                  <a:ext uri="{FF2B5EF4-FFF2-40B4-BE49-F238E27FC236}">
                    <a16:creationId xmlns:a16="http://schemas.microsoft.com/office/drawing/2014/main" id="{762D2CD1-DA59-4EE8-94F4-E97E2002239F}"/>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52" name="Line 9">
                <a:extLst>
                  <a:ext uri="{FF2B5EF4-FFF2-40B4-BE49-F238E27FC236}">
                    <a16:creationId xmlns:a16="http://schemas.microsoft.com/office/drawing/2014/main" id="{4E91CCC8-884E-4204-92EC-95B46974702F}"/>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53" name="Line 10">
                <a:extLst>
                  <a:ext uri="{FF2B5EF4-FFF2-40B4-BE49-F238E27FC236}">
                    <a16:creationId xmlns:a16="http://schemas.microsoft.com/office/drawing/2014/main" id="{FEA548DD-A5C3-4E2C-9D51-13836F317E3B}"/>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54" name="Freeform 11">
                <a:extLst>
                  <a:ext uri="{FF2B5EF4-FFF2-40B4-BE49-F238E27FC236}">
                    <a16:creationId xmlns:a16="http://schemas.microsoft.com/office/drawing/2014/main" id="{A9C4E95C-2029-4109-9944-2E1CD3932210}"/>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55" name="Group 168">
              <a:extLst>
                <a:ext uri="{FF2B5EF4-FFF2-40B4-BE49-F238E27FC236}">
                  <a16:creationId xmlns:a16="http://schemas.microsoft.com/office/drawing/2014/main" id="{0C909575-F7D8-4F72-BEC6-906FFE823765}"/>
                </a:ext>
              </a:extLst>
            </p:cNvPr>
            <p:cNvGrpSpPr/>
            <p:nvPr/>
          </p:nvGrpSpPr>
          <p:grpSpPr>
            <a:xfrm>
              <a:off x="2655521" y="1657323"/>
              <a:ext cx="306170" cy="752558"/>
              <a:chOff x="3046413" y="2012950"/>
              <a:chExt cx="1851025" cy="4549776"/>
            </a:xfrm>
            <a:solidFill>
              <a:srgbClr val="282F39"/>
            </a:solidFill>
          </p:grpSpPr>
          <p:sp>
            <p:nvSpPr>
              <p:cNvPr id="856" name="Freeform 6">
                <a:extLst>
                  <a:ext uri="{FF2B5EF4-FFF2-40B4-BE49-F238E27FC236}">
                    <a16:creationId xmlns:a16="http://schemas.microsoft.com/office/drawing/2014/main" id="{C4659FBA-E6B1-4D77-8540-F6FBD34C69EB}"/>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57" name="Freeform 7">
                <a:extLst>
                  <a:ext uri="{FF2B5EF4-FFF2-40B4-BE49-F238E27FC236}">
                    <a16:creationId xmlns:a16="http://schemas.microsoft.com/office/drawing/2014/main" id="{5E76E01E-0545-4260-AAE1-045380788C34}"/>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58" name="Line 9">
                <a:extLst>
                  <a:ext uri="{FF2B5EF4-FFF2-40B4-BE49-F238E27FC236}">
                    <a16:creationId xmlns:a16="http://schemas.microsoft.com/office/drawing/2014/main" id="{DDF7C93E-34D6-4E1F-9C76-64F81AE082D3}"/>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59" name="Line 10">
                <a:extLst>
                  <a:ext uri="{FF2B5EF4-FFF2-40B4-BE49-F238E27FC236}">
                    <a16:creationId xmlns:a16="http://schemas.microsoft.com/office/drawing/2014/main" id="{38528A31-FD9B-4497-8DF8-90D930FB8FD6}"/>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60" name="Freeform 11">
                <a:extLst>
                  <a:ext uri="{FF2B5EF4-FFF2-40B4-BE49-F238E27FC236}">
                    <a16:creationId xmlns:a16="http://schemas.microsoft.com/office/drawing/2014/main" id="{519F0D54-1E69-4040-8D9F-8B95856D11B4}"/>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61" name="Group 174">
              <a:extLst>
                <a:ext uri="{FF2B5EF4-FFF2-40B4-BE49-F238E27FC236}">
                  <a16:creationId xmlns:a16="http://schemas.microsoft.com/office/drawing/2014/main" id="{FFEF53C3-2FB3-412E-B591-8B2849561B4D}"/>
                </a:ext>
              </a:extLst>
            </p:cNvPr>
            <p:cNvGrpSpPr/>
            <p:nvPr/>
          </p:nvGrpSpPr>
          <p:grpSpPr>
            <a:xfrm>
              <a:off x="1993134" y="1959170"/>
              <a:ext cx="306170" cy="752558"/>
              <a:chOff x="3046413" y="2012950"/>
              <a:chExt cx="1851025" cy="4549776"/>
            </a:xfrm>
            <a:solidFill>
              <a:srgbClr val="282F39"/>
            </a:solidFill>
          </p:grpSpPr>
          <p:sp>
            <p:nvSpPr>
              <p:cNvPr id="862" name="Freeform 6">
                <a:extLst>
                  <a:ext uri="{FF2B5EF4-FFF2-40B4-BE49-F238E27FC236}">
                    <a16:creationId xmlns:a16="http://schemas.microsoft.com/office/drawing/2014/main" id="{10F93788-D80D-49E1-A0F1-6A1BF9C0EB19}"/>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63" name="Freeform 7">
                <a:extLst>
                  <a:ext uri="{FF2B5EF4-FFF2-40B4-BE49-F238E27FC236}">
                    <a16:creationId xmlns:a16="http://schemas.microsoft.com/office/drawing/2014/main" id="{C83DDB38-6F83-4DCC-A810-23B7D873681F}"/>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64" name="Line 9">
                <a:extLst>
                  <a:ext uri="{FF2B5EF4-FFF2-40B4-BE49-F238E27FC236}">
                    <a16:creationId xmlns:a16="http://schemas.microsoft.com/office/drawing/2014/main" id="{E693B820-8160-47E3-9B45-57A2EE4AD095}"/>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65" name="Line 10">
                <a:extLst>
                  <a:ext uri="{FF2B5EF4-FFF2-40B4-BE49-F238E27FC236}">
                    <a16:creationId xmlns:a16="http://schemas.microsoft.com/office/drawing/2014/main" id="{828718E9-98DC-45C2-BF91-DB0A7479DC0B}"/>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66" name="Freeform 11">
                <a:extLst>
                  <a:ext uri="{FF2B5EF4-FFF2-40B4-BE49-F238E27FC236}">
                    <a16:creationId xmlns:a16="http://schemas.microsoft.com/office/drawing/2014/main" id="{8B5BAD78-4433-40FA-BFF2-D9AA5778C98C}"/>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67" name="Group 180">
              <a:extLst>
                <a:ext uri="{FF2B5EF4-FFF2-40B4-BE49-F238E27FC236}">
                  <a16:creationId xmlns:a16="http://schemas.microsoft.com/office/drawing/2014/main" id="{3F0F0FBC-CF42-47F4-93BA-ADD1DE9439B2}"/>
                </a:ext>
              </a:extLst>
            </p:cNvPr>
            <p:cNvGrpSpPr/>
            <p:nvPr/>
          </p:nvGrpSpPr>
          <p:grpSpPr>
            <a:xfrm>
              <a:off x="1460296" y="2680897"/>
              <a:ext cx="306170" cy="752558"/>
              <a:chOff x="3046413" y="2012950"/>
              <a:chExt cx="1851025" cy="4549776"/>
            </a:xfrm>
            <a:solidFill>
              <a:srgbClr val="282F39"/>
            </a:solidFill>
          </p:grpSpPr>
          <p:sp>
            <p:nvSpPr>
              <p:cNvPr id="868" name="Freeform 6">
                <a:extLst>
                  <a:ext uri="{FF2B5EF4-FFF2-40B4-BE49-F238E27FC236}">
                    <a16:creationId xmlns:a16="http://schemas.microsoft.com/office/drawing/2014/main" id="{1156C318-2B66-4BC8-9A29-AA36638BF14F}"/>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69" name="Freeform 7">
                <a:extLst>
                  <a:ext uri="{FF2B5EF4-FFF2-40B4-BE49-F238E27FC236}">
                    <a16:creationId xmlns:a16="http://schemas.microsoft.com/office/drawing/2014/main" id="{A49B0ED1-A7CD-4176-9894-DDDF425075B1}"/>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70" name="Line 9">
                <a:extLst>
                  <a:ext uri="{FF2B5EF4-FFF2-40B4-BE49-F238E27FC236}">
                    <a16:creationId xmlns:a16="http://schemas.microsoft.com/office/drawing/2014/main" id="{C17C8B42-5537-4C86-9CAE-CDD6D3857626}"/>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71" name="Line 10">
                <a:extLst>
                  <a:ext uri="{FF2B5EF4-FFF2-40B4-BE49-F238E27FC236}">
                    <a16:creationId xmlns:a16="http://schemas.microsoft.com/office/drawing/2014/main" id="{90E20DDA-430D-4EB2-990B-C47FC6ED12C9}"/>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72" name="Freeform 11">
                <a:extLst>
                  <a:ext uri="{FF2B5EF4-FFF2-40B4-BE49-F238E27FC236}">
                    <a16:creationId xmlns:a16="http://schemas.microsoft.com/office/drawing/2014/main" id="{C70A02F3-A35C-4041-92C7-7BC453223FAE}"/>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73" name="Group 186">
              <a:extLst>
                <a:ext uri="{FF2B5EF4-FFF2-40B4-BE49-F238E27FC236}">
                  <a16:creationId xmlns:a16="http://schemas.microsoft.com/office/drawing/2014/main" id="{4E470234-80A5-46C3-A571-62C021E383F3}"/>
                </a:ext>
              </a:extLst>
            </p:cNvPr>
            <p:cNvGrpSpPr/>
            <p:nvPr/>
          </p:nvGrpSpPr>
          <p:grpSpPr>
            <a:xfrm>
              <a:off x="1509838" y="3686074"/>
              <a:ext cx="306170" cy="752558"/>
              <a:chOff x="3046413" y="2012950"/>
              <a:chExt cx="1851025" cy="4549776"/>
            </a:xfrm>
            <a:solidFill>
              <a:srgbClr val="282F39"/>
            </a:solidFill>
          </p:grpSpPr>
          <p:sp>
            <p:nvSpPr>
              <p:cNvPr id="874" name="Freeform 6">
                <a:extLst>
                  <a:ext uri="{FF2B5EF4-FFF2-40B4-BE49-F238E27FC236}">
                    <a16:creationId xmlns:a16="http://schemas.microsoft.com/office/drawing/2014/main" id="{2CCEA151-7BE3-4010-893D-B7F15B9E7CA0}"/>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75" name="Freeform 7">
                <a:extLst>
                  <a:ext uri="{FF2B5EF4-FFF2-40B4-BE49-F238E27FC236}">
                    <a16:creationId xmlns:a16="http://schemas.microsoft.com/office/drawing/2014/main" id="{78C4112D-F4E0-40B0-AA2F-BD078C42120E}"/>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76" name="Line 9">
                <a:extLst>
                  <a:ext uri="{FF2B5EF4-FFF2-40B4-BE49-F238E27FC236}">
                    <a16:creationId xmlns:a16="http://schemas.microsoft.com/office/drawing/2014/main" id="{E0D703B7-A832-4AA0-A1C5-FE4787AF1A59}"/>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77" name="Line 10">
                <a:extLst>
                  <a:ext uri="{FF2B5EF4-FFF2-40B4-BE49-F238E27FC236}">
                    <a16:creationId xmlns:a16="http://schemas.microsoft.com/office/drawing/2014/main" id="{54E8FA48-21FD-4B20-8647-5CE775F199CD}"/>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78" name="Freeform 11">
                <a:extLst>
                  <a:ext uri="{FF2B5EF4-FFF2-40B4-BE49-F238E27FC236}">
                    <a16:creationId xmlns:a16="http://schemas.microsoft.com/office/drawing/2014/main" id="{59B83061-0124-4F4D-823D-998D85C43B1F}"/>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79" name="Group 192">
              <a:extLst>
                <a:ext uri="{FF2B5EF4-FFF2-40B4-BE49-F238E27FC236}">
                  <a16:creationId xmlns:a16="http://schemas.microsoft.com/office/drawing/2014/main" id="{4E5DB08E-491D-4FF8-8B2D-079FFA1319E7}"/>
                </a:ext>
              </a:extLst>
            </p:cNvPr>
            <p:cNvGrpSpPr/>
            <p:nvPr/>
          </p:nvGrpSpPr>
          <p:grpSpPr>
            <a:xfrm>
              <a:off x="1936376" y="4482950"/>
              <a:ext cx="306170" cy="752558"/>
              <a:chOff x="3046413" y="2012950"/>
              <a:chExt cx="1851025" cy="4549776"/>
            </a:xfrm>
            <a:solidFill>
              <a:srgbClr val="282F39"/>
            </a:solidFill>
          </p:grpSpPr>
          <p:sp>
            <p:nvSpPr>
              <p:cNvPr id="880" name="Freeform 6">
                <a:extLst>
                  <a:ext uri="{FF2B5EF4-FFF2-40B4-BE49-F238E27FC236}">
                    <a16:creationId xmlns:a16="http://schemas.microsoft.com/office/drawing/2014/main" id="{C814DB66-FE13-43A5-BE56-3CE79E1D1160}"/>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81" name="Freeform 7">
                <a:extLst>
                  <a:ext uri="{FF2B5EF4-FFF2-40B4-BE49-F238E27FC236}">
                    <a16:creationId xmlns:a16="http://schemas.microsoft.com/office/drawing/2014/main" id="{8192E1D0-325B-4A1D-8ACB-825E626B1F3E}"/>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82" name="Line 9">
                <a:extLst>
                  <a:ext uri="{FF2B5EF4-FFF2-40B4-BE49-F238E27FC236}">
                    <a16:creationId xmlns:a16="http://schemas.microsoft.com/office/drawing/2014/main" id="{AB7CB04A-6C8F-4B59-8A86-805109EF39F8}"/>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83" name="Line 10">
                <a:extLst>
                  <a:ext uri="{FF2B5EF4-FFF2-40B4-BE49-F238E27FC236}">
                    <a16:creationId xmlns:a16="http://schemas.microsoft.com/office/drawing/2014/main" id="{C80A887F-B801-46E2-B043-04D7B19D5077}"/>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84" name="Freeform 11">
                <a:extLst>
                  <a:ext uri="{FF2B5EF4-FFF2-40B4-BE49-F238E27FC236}">
                    <a16:creationId xmlns:a16="http://schemas.microsoft.com/office/drawing/2014/main" id="{F6114929-C418-4BCC-A394-77E0DB619C2D}"/>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85" name="Group 198">
              <a:extLst>
                <a:ext uri="{FF2B5EF4-FFF2-40B4-BE49-F238E27FC236}">
                  <a16:creationId xmlns:a16="http://schemas.microsoft.com/office/drawing/2014/main" id="{20810C6C-D6C8-435C-8368-15D4042E3229}"/>
                </a:ext>
              </a:extLst>
            </p:cNvPr>
            <p:cNvGrpSpPr/>
            <p:nvPr/>
          </p:nvGrpSpPr>
          <p:grpSpPr>
            <a:xfrm>
              <a:off x="2771953" y="4815482"/>
              <a:ext cx="306170" cy="752558"/>
              <a:chOff x="3046413" y="2012950"/>
              <a:chExt cx="1851025" cy="4549776"/>
            </a:xfrm>
            <a:solidFill>
              <a:srgbClr val="282F39"/>
            </a:solidFill>
          </p:grpSpPr>
          <p:sp>
            <p:nvSpPr>
              <p:cNvPr id="886" name="Freeform 6">
                <a:extLst>
                  <a:ext uri="{FF2B5EF4-FFF2-40B4-BE49-F238E27FC236}">
                    <a16:creationId xmlns:a16="http://schemas.microsoft.com/office/drawing/2014/main" id="{451BCB7F-9511-42DB-BE75-BC9EF8AEA359}"/>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87" name="Freeform 7">
                <a:extLst>
                  <a:ext uri="{FF2B5EF4-FFF2-40B4-BE49-F238E27FC236}">
                    <a16:creationId xmlns:a16="http://schemas.microsoft.com/office/drawing/2014/main" id="{09926F74-EAB2-4A05-BD15-A10885D4EBA4}"/>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88" name="Line 9">
                <a:extLst>
                  <a:ext uri="{FF2B5EF4-FFF2-40B4-BE49-F238E27FC236}">
                    <a16:creationId xmlns:a16="http://schemas.microsoft.com/office/drawing/2014/main" id="{662D1D08-EA1A-4BD7-BC1C-01A1E02F2007}"/>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89" name="Line 10">
                <a:extLst>
                  <a:ext uri="{FF2B5EF4-FFF2-40B4-BE49-F238E27FC236}">
                    <a16:creationId xmlns:a16="http://schemas.microsoft.com/office/drawing/2014/main" id="{DE2EF8FA-FD2E-4504-9706-48E4415B445A}"/>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90" name="Freeform 11">
                <a:extLst>
                  <a:ext uri="{FF2B5EF4-FFF2-40B4-BE49-F238E27FC236}">
                    <a16:creationId xmlns:a16="http://schemas.microsoft.com/office/drawing/2014/main" id="{94AB95B0-7352-4EDD-8F97-C19539A02F25}"/>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91" name="Group 204">
              <a:extLst>
                <a:ext uri="{FF2B5EF4-FFF2-40B4-BE49-F238E27FC236}">
                  <a16:creationId xmlns:a16="http://schemas.microsoft.com/office/drawing/2014/main" id="{AE4DEDBA-101A-44A7-A6AD-CFCE46AC59C2}"/>
                </a:ext>
              </a:extLst>
            </p:cNvPr>
            <p:cNvGrpSpPr/>
            <p:nvPr/>
          </p:nvGrpSpPr>
          <p:grpSpPr>
            <a:xfrm>
              <a:off x="3556871" y="4684182"/>
              <a:ext cx="306170" cy="752558"/>
              <a:chOff x="3046413" y="2012950"/>
              <a:chExt cx="1851025" cy="4549776"/>
            </a:xfrm>
            <a:solidFill>
              <a:srgbClr val="282F39"/>
            </a:solidFill>
          </p:grpSpPr>
          <p:sp>
            <p:nvSpPr>
              <p:cNvPr id="892" name="Freeform 6">
                <a:extLst>
                  <a:ext uri="{FF2B5EF4-FFF2-40B4-BE49-F238E27FC236}">
                    <a16:creationId xmlns:a16="http://schemas.microsoft.com/office/drawing/2014/main" id="{7B990CFD-5DAC-483A-AE2A-75F91B5E1D52}"/>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93" name="Freeform 7">
                <a:extLst>
                  <a:ext uri="{FF2B5EF4-FFF2-40B4-BE49-F238E27FC236}">
                    <a16:creationId xmlns:a16="http://schemas.microsoft.com/office/drawing/2014/main" id="{F91A12E7-D767-4036-964E-3149DD341649}"/>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94" name="Line 9">
                <a:extLst>
                  <a:ext uri="{FF2B5EF4-FFF2-40B4-BE49-F238E27FC236}">
                    <a16:creationId xmlns:a16="http://schemas.microsoft.com/office/drawing/2014/main" id="{631AA228-1A11-4CDB-BF07-4BC4996E55A7}"/>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95" name="Line 10">
                <a:extLst>
                  <a:ext uri="{FF2B5EF4-FFF2-40B4-BE49-F238E27FC236}">
                    <a16:creationId xmlns:a16="http://schemas.microsoft.com/office/drawing/2014/main" id="{4B194A23-1A40-496E-B797-12566033D66D}"/>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96" name="Freeform 11">
                <a:extLst>
                  <a:ext uri="{FF2B5EF4-FFF2-40B4-BE49-F238E27FC236}">
                    <a16:creationId xmlns:a16="http://schemas.microsoft.com/office/drawing/2014/main" id="{DACA4679-03AF-4345-A849-EDC76396DC87}"/>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897" name="Group 318">
              <a:extLst>
                <a:ext uri="{FF2B5EF4-FFF2-40B4-BE49-F238E27FC236}">
                  <a16:creationId xmlns:a16="http://schemas.microsoft.com/office/drawing/2014/main" id="{C3CDB95C-F010-4750-9D73-D920EB309654}"/>
                </a:ext>
              </a:extLst>
            </p:cNvPr>
            <p:cNvGrpSpPr/>
            <p:nvPr/>
          </p:nvGrpSpPr>
          <p:grpSpPr>
            <a:xfrm>
              <a:off x="3421305" y="3671875"/>
              <a:ext cx="306170" cy="752558"/>
              <a:chOff x="3046413" y="2012950"/>
              <a:chExt cx="1851025" cy="4549776"/>
            </a:xfrm>
            <a:solidFill>
              <a:srgbClr val="FCB414"/>
            </a:solidFill>
          </p:grpSpPr>
          <p:sp>
            <p:nvSpPr>
              <p:cNvPr id="898" name="Freeform 6">
                <a:extLst>
                  <a:ext uri="{FF2B5EF4-FFF2-40B4-BE49-F238E27FC236}">
                    <a16:creationId xmlns:a16="http://schemas.microsoft.com/office/drawing/2014/main" id="{BCA179BB-7B71-415B-8EF5-D4AEBF2872BA}"/>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899" name="Freeform 7">
                <a:extLst>
                  <a:ext uri="{FF2B5EF4-FFF2-40B4-BE49-F238E27FC236}">
                    <a16:creationId xmlns:a16="http://schemas.microsoft.com/office/drawing/2014/main" id="{C86DAF0C-6447-49A7-AC57-7D59747ABCDA}"/>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00" name="Line 9">
                <a:extLst>
                  <a:ext uri="{FF2B5EF4-FFF2-40B4-BE49-F238E27FC236}">
                    <a16:creationId xmlns:a16="http://schemas.microsoft.com/office/drawing/2014/main" id="{89C5B798-E90E-4D7F-A040-C9F0A0DBDC4F}"/>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01" name="Line 10">
                <a:extLst>
                  <a:ext uri="{FF2B5EF4-FFF2-40B4-BE49-F238E27FC236}">
                    <a16:creationId xmlns:a16="http://schemas.microsoft.com/office/drawing/2014/main" id="{2316D928-49A1-49B8-B9C5-6261A254AC98}"/>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02" name="Freeform 11">
                <a:extLst>
                  <a:ext uri="{FF2B5EF4-FFF2-40B4-BE49-F238E27FC236}">
                    <a16:creationId xmlns:a16="http://schemas.microsoft.com/office/drawing/2014/main" id="{551076A4-6A3B-40EA-817F-F5D313EA82D3}"/>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903" name="Group 324">
              <a:extLst>
                <a:ext uri="{FF2B5EF4-FFF2-40B4-BE49-F238E27FC236}">
                  <a16:creationId xmlns:a16="http://schemas.microsoft.com/office/drawing/2014/main" id="{4AEE3561-F709-4255-9EE8-4622358BF65E}"/>
                </a:ext>
              </a:extLst>
            </p:cNvPr>
            <p:cNvGrpSpPr/>
            <p:nvPr/>
          </p:nvGrpSpPr>
          <p:grpSpPr>
            <a:xfrm>
              <a:off x="3392640" y="2727181"/>
              <a:ext cx="306170" cy="752558"/>
              <a:chOff x="3046413" y="2012950"/>
              <a:chExt cx="1851025" cy="4549776"/>
            </a:xfrm>
            <a:solidFill>
              <a:srgbClr val="FCB414"/>
            </a:solidFill>
          </p:grpSpPr>
          <p:sp>
            <p:nvSpPr>
              <p:cNvPr id="904" name="Freeform 6">
                <a:extLst>
                  <a:ext uri="{FF2B5EF4-FFF2-40B4-BE49-F238E27FC236}">
                    <a16:creationId xmlns:a16="http://schemas.microsoft.com/office/drawing/2014/main" id="{2F2D3BC9-6BD0-4294-A02C-1F85CE026FC0}"/>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05" name="Freeform 7">
                <a:extLst>
                  <a:ext uri="{FF2B5EF4-FFF2-40B4-BE49-F238E27FC236}">
                    <a16:creationId xmlns:a16="http://schemas.microsoft.com/office/drawing/2014/main" id="{D7ABD8DD-DB5B-4808-8DF3-32564E3B0FDA}"/>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06" name="Line 9">
                <a:extLst>
                  <a:ext uri="{FF2B5EF4-FFF2-40B4-BE49-F238E27FC236}">
                    <a16:creationId xmlns:a16="http://schemas.microsoft.com/office/drawing/2014/main" id="{831D25C0-629B-43C6-B221-065F79578368}"/>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07" name="Line 10">
                <a:extLst>
                  <a:ext uri="{FF2B5EF4-FFF2-40B4-BE49-F238E27FC236}">
                    <a16:creationId xmlns:a16="http://schemas.microsoft.com/office/drawing/2014/main" id="{9057CAA9-A1D3-419F-A3FA-D6F8DCD7CEF3}"/>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08" name="Freeform 11">
                <a:extLst>
                  <a:ext uri="{FF2B5EF4-FFF2-40B4-BE49-F238E27FC236}">
                    <a16:creationId xmlns:a16="http://schemas.microsoft.com/office/drawing/2014/main" id="{B8126706-52FA-4833-9460-29A9522FE1DD}"/>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909" name="Group 150">
              <a:extLst>
                <a:ext uri="{FF2B5EF4-FFF2-40B4-BE49-F238E27FC236}">
                  <a16:creationId xmlns:a16="http://schemas.microsoft.com/office/drawing/2014/main" id="{24C9C0E6-96DF-4C7D-A24D-F5740951E470}"/>
                </a:ext>
              </a:extLst>
            </p:cNvPr>
            <p:cNvGrpSpPr/>
            <p:nvPr/>
          </p:nvGrpSpPr>
          <p:grpSpPr>
            <a:xfrm>
              <a:off x="4391144" y="2743135"/>
              <a:ext cx="306170" cy="752558"/>
              <a:chOff x="3046413" y="2012950"/>
              <a:chExt cx="1851025" cy="4549776"/>
            </a:xfrm>
            <a:solidFill>
              <a:srgbClr val="282F39"/>
            </a:solidFill>
          </p:grpSpPr>
          <p:sp>
            <p:nvSpPr>
              <p:cNvPr id="910" name="Freeform 6">
                <a:extLst>
                  <a:ext uri="{FF2B5EF4-FFF2-40B4-BE49-F238E27FC236}">
                    <a16:creationId xmlns:a16="http://schemas.microsoft.com/office/drawing/2014/main" id="{59AA1E75-8532-4B5C-A5FD-E6AF918E9A26}"/>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11" name="Freeform 7">
                <a:extLst>
                  <a:ext uri="{FF2B5EF4-FFF2-40B4-BE49-F238E27FC236}">
                    <a16:creationId xmlns:a16="http://schemas.microsoft.com/office/drawing/2014/main" id="{E908DF6B-CE63-4A28-9BB8-3D466D1F3A8B}"/>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12" name="Line 9">
                <a:extLst>
                  <a:ext uri="{FF2B5EF4-FFF2-40B4-BE49-F238E27FC236}">
                    <a16:creationId xmlns:a16="http://schemas.microsoft.com/office/drawing/2014/main" id="{C82EE3B1-4684-402D-BEA4-A7C7FD5C2C9D}"/>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13" name="Line 10">
                <a:extLst>
                  <a:ext uri="{FF2B5EF4-FFF2-40B4-BE49-F238E27FC236}">
                    <a16:creationId xmlns:a16="http://schemas.microsoft.com/office/drawing/2014/main" id="{9D40093C-8027-40F4-A2B7-3CD632DA415F}"/>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14" name="Freeform 11">
                <a:extLst>
                  <a:ext uri="{FF2B5EF4-FFF2-40B4-BE49-F238E27FC236}">
                    <a16:creationId xmlns:a16="http://schemas.microsoft.com/office/drawing/2014/main" id="{6B3E4638-35C4-41E2-A6EA-B9EE55116B0E}"/>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915" name="Group 210">
              <a:extLst>
                <a:ext uri="{FF2B5EF4-FFF2-40B4-BE49-F238E27FC236}">
                  <a16:creationId xmlns:a16="http://schemas.microsoft.com/office/drawing/2014/main" id="{E8071AB2-5488-4425-8C0E-E377103B0A5C}"/>
                </a:ext>
              </a:extLst>
            </p:cNvPr>
            <p:cNvGrpSpPr/>
            <p:nvPr/>
          </p:nvGrpSpPr>
          <p:grpSpPr>
            <a:xfrm>
              <a:off x="4145624" y="4173760"/>
              <a:ext cx="306170" cy="752558"/>
              <a:chOff x="3046413" y="2012950"/>
              <a:chExt cx="1851025" cy="4549776"/>
            </a:xfrm>
            <a:solidFill>
              <a:srgbClr val="282F39"/>
            </a:solidFill>
          </p:grpSpPr>
          <p:sp>
            <p:nvSpPr>
              <p:cNvPr id="916" name="Freeform 6">
                <a:extLst>
                  <a:ext uri="{FF2B5EF4-FFF2-40B4-BE49-F238E27FC236}">
                    <a16:creationId xmlns:a16="http://schemas.microsoft.com/office/drawing/2014/main" id="{3CA67101-4689-47F2-A040-2B52A6F1A105}"/>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17" name="Freeform 7">
                <a:extLst>
                  <a:ext uri="{FF2B5EF4-FFF2-40B4-BE49-F238E27FC236}">
                    <a16:creationId xmlns:a16="http://schemas.microsoft.com/office/drawing/2014/main" id="{B24B2800-29A4-4784-9E40-C9A8C318F62A}"/>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18" name="Line 9">
                <a:extLst>
                  <a:ext uri="{FF2B5EF4-FFF2-40B4-BE49-F238E27FC236}">
                    <a16:creationId xmlns:a16="http://schemas.microsoft.com/office/drawing/2014/main" id="{F1E6FE12-DD68-4D91-A6DA-4255616D2121}"/>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19" name="Line 10">
                <a:extLst>
                  <a:ext uri="{FF2B5EF4-FFF2-40B4-BE49-F238E27FC236}">
                    <a16:creationId xmlns:a16="http://schemas.microsoft.com/office/drawing/2014/main" id="{E6A94671-3299-4EF5-AF10-4101E55AB442}"/>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20" name="Freeform 11">
                <a:extLst>
                  <a:ext uri="{FF2B5EF4-FFF2-40B4-BE49-F238E27FC236}">
                    <a16:creationId xmlns:a16="http://schemas.microsoft.com/office/drawing/2014/main" id="{9B59B673-0132-413A-B5C5-187F1427DEF3}"/>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nvGrpSpPr>
            <p:cNvPr id="921" name="Group 216">
              <a:extLst>
                <a:ext uri="{FF2B5EF4-FFF2-40B4-BE49-F238E27FC236}">
                  <a16:creationId xmlns:a16="http://schemas.microsoft.com/office/drawing/2014/main" id="{38294321-C704-4D7A-B51E-5CC502C6D20F}"/>
                </a:ext>
              </a:extLst>
            </p:cNvPr>
            <p:cNvGrpSpPr/>
            <p:nvPr/>
          </p:nvGrpSpPr>
          <p:grpSpPr>
            <a:xfrm>
              <a:off x="4600964" y="3602443"/>
              <a:ext cx="306170" cy="752558"/>
              <a:chOff x="3046413" y="2012950"/>
              <a:chExt cx="1851025" cy="4549776"/>
            </a:xfrm>
            <a:solidFill>
              <a:srgbClr val="282F39"/>
            </a:solidFill>
          </p:grpSpPr>
          <p:sp>
            <p:nvSpPr>
              <p:cNvPr id="922" name="Freeform 6">
                <a:extLst>
                  <a:ext uri="{FF2B5EF4-FFF2-40B4-BE49-F238E27FC236}">
                    <a16:creationId xmlns:a16="http://schemas.microsoft.com/office/drawing/2014/main" id="{F192CF9D-C9AD-48B4-9FC5-6AFF2BE2F16C}"/>
                  </a:ext>
                </a:extLst>
              </p:cNvPr>
              <p:cNvSpPr>
                <a:spLocks/>
              </p:cNvSpPr>
              <p:nvPr/>
            </p:nvSpPr>
            <p:spPr bwMode="auto">
              <a:xfrm>
                <a:off x="3584575" y="2012950"/>
                <a:ext cx="776287" cy="757238"/>
              </a:xfrm>
              <a:custGeom>
                <a:avLst/>
                <a:gdLst>
                  <a:gd name="T0" fmla="*/ 77 w 244"/>
                  <a:gd name="T1" fmla="*/ 229 h 238"/>
                  <a:gd name="T2" fmla="*/ 128 w 244"/>
                  <a:gd name="T3" fmla="*/ 237 h 238"/>
                  <a:gd name="T4" fmla="*/ 172 w 244"/>
                  <a:gd name="T5" fmla="*/ 227 h 238"/>
                  <a:gd name="T6" fmla="*/ 214 w 244"/>
                  <a:gd name="T7" fmla="*/ 198 h 238"/>
                  <a:gd name="T8" fmla="*/ 244 w 244"/>
                  <a:gd name="T9" fmla="*/ 118 h 238"/>
                  <a:gd name="T10" fmla="*/ 222 w 244"/>
                  <a:gd name="T11" fmla="*/ 52 h 238"/>
                  <a:gd name="T12" fmla="*/ 116 w 244"/>
                  <a:gd name="T13" fmla="*/ 2 h 238"/>
                  <a:gd name="T14" fmla="*/ 61 w 244"/>
                  <a:gd name="T15" fmla="*/ 17 h 238"/>
                  <a:gd name="T16" fmla="*/ 13 w 244"/>
                  <a:gd name="T17" fmla="*/ 68 h 238"/>
                  <a:gd name="T18" fmla="*/ 0 w 244"/>
                  <a:gd name="T19" fmla="*/ 121 h 238"/>
                  <a:gd name="T20" fmla="*/ 13 w 244"/>
                  <a:gd name="T21" fmla="*/ 173 h 238"/>
                  <a:gd name="T22" fmla="*/ 77 w 244"/>
                  <a:gd name="T23" fmla="*/ 22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8">
                    <a:moveTo>
                      <a:pt x="77" y="229"/>
                    </a:moveTo>
                    <a:cubicBezTo>
                      <a:pt x="93" y="236"/>
                      <a:pt x="110" y="238"/>
                      <a:pt x="128" y="237"/>
                    </a:cubicBezTo>
                    <a:cubicBezTo>
                      <a:pt x="143" y="236"/>
                      <a:pt x="158" y="233"/>
                      <a:pt x="172" y="227"/>
                    </a:cubicBezTo>
                    <a:cubicBezTo>
                      <a:pt x="188" y="220"/>
                      <a:pt x="202" y="211"/>
                      <a:pt x="214" y="198"/>
                    </a:cubicBezTo>
                    <a:cubicBezTo>
                      <a:pt x="234" y="175"/>
                      <a:pt x="244" y="148"/>
                      <a:pt x="244" y="118"/>
                    </a:cubicBezTo>
                    <a:cubicBezTo>
                      <a:pt x="244" y="93"/>
                      <a:pt x="237" y="71"/>
                      <a:pt x="222" y="52"/>
                    </a:cubicBezTo>
                    <a:cubicBezTo>
                      <a:pt x="197" y="19"/>
                      <a:pt x="164" y="2"/>
                      <a:pt x="116" y="2"/>
                    </a:cubicBezTo>
                    <a:cubicBezTo>
                      <a:pt x="97" y="0"/>
                      <a:pt x="74" y="10"/>
                      <a:pt x="61" y="17"/>
                    </a:cubicBezTo>
                    <a:cubicBezTo>
                      <a:pt x="40" y="29"/>
                      <a:pt x="24" y="46"/>
                      <a:pt x="13" y="68"/>
                    </a:cubicBezTo>
                    <a:cubicBezTo>
                      <a:pt x="4" y="85"/>
                      <a:pt x="0" y="103"/>
                      <a:pt x="0" y="121"/>
                    </a:cubicBezTo>
                    <a:cubicBezTo>
                      <a:pt x="0" y="139"/>
                      <a:pt x="5" y="157"/>
                      <a:pt x="13" y="173"/>
                    </a:cubicBezTo>
                    <a:cubicBezTo>
                      <a:pt x="28" y="200"/>
                      <a:pt x="49" y="218"/>
                      <a:pt x="77" y="229"/>
                    </a:cubicBezTo>
                    <a:close/>
                  </a:path>
                </a:pathLst>
              </a:custGeom>
              <a:solidFill>
                <a:srgbClr val="DFAD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23" name="Freeform 7">
                <a:extLst>
                  <a:ext uri="{FF2B5EF4-FFF2-40B4-BE49-F238E27FC236}">
                    <a16:creationId xmlns:a16="http://schemas.microsoft.com/office/drawing/2014/main" id="{B12C4F9A-8BA2-41B9-8AEB-CA84BE732D60}"/>
                  </a:ext>
                </a:extLst>
              </p:cNvPr>
              <p:cNvSpPr>
                <a:spLocks/>
              </p:cNvSpPr>
              <p:nvPr/>
            </p:nvSpPr>
            <p:spPr bwMode="auto">
              <a:xfrm>
                <a:off x="4291013" y="6562725"/>
                <a:ext cx="0" cy="0"/>
              </a:xfrm>
              <a:custGeom>
                <a:avLst/>
                <a:gdLst/>
                <a:ahLst/>
                <a:cxnLst>
                  <a:cxn ang="0">
                    <a:pos x="0" y="0"/>
                  </a:cxn>
                  <a:cxn ang="0">
                    <a:pos x="0" y="0"/>
                  </a:cxn>
                </a:cxnLst>
                <a:rect l="0" t="0" r="r" b="b"/>
                <a:pathLst>
                  <a:path>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24" name="Line 9">
                <a:extLst>
                  <a:ext uri="{FF2B5EF4-FFF2-40B4-BE49-F238E27FC236}">
                    <a16:creationId xmlns:a16="http://schemas.microsoft.com/office/drawing/2014/main" id="{83F2A17E-E75E-4D8A-AFEE-897B3DA80CD9}"/>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25" name="Line 10">
                <a:extLst>
                  <a:ext uri="{FF2B5EF4-FFF2-40B4-BE49-F238E27FC236}">
                    <a16:creationId xmlns:a16="http://schemas.microsoft.com/office/drawing/2014/main" id="{E2B4B833-A36D-4920-BBB4-E389D05704F2}"/>
                  </a:ext>
                </a:extLst>
              </p:cNvPr>
              <p:cNvSpPr>
                <a:spLocks noChangeShapeType="1"/>
              </p:cNvSpPr>
              <p:nvPr/>
            </p:nvSpPr>
            <p:spPr bwMode="auto">
              <a:xfrm>
                <a:off x="3746500" y="6556375"/>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sp>
            <p:nvSpPr>
              <p:cNvPr id="926" name="Freeform 11">
                <a:extLst>
                  <a:ext uri="{FF2B5EF4-FFF2-40B4-BE49-F238E27FC236}">
                    <a16:creationId xmlns:a16="http://schemas.microsoft.com/office/drawing/2014/main" id="{DF0C3075-127F-4503-B3A7-C98B11576A92}"/>
                  </a:ext>
                </a:extLst>
              </p:cNvPr>
              <p:cNvSpPr>
                <a:spLocks/>
              </p:cNvSpPr>
              <p:nvPr/>
            </p:nvSpPr>
            <p:spPr bwMode="auto">
              <a:xfrm>
                <a:off x="3046413" y="2824163"/>
                <a:ext cx="1851025" cy="3738563"/>
              </a:xfrm>
              <a:custGeom>
                <a:avLst/>
                <a:gdLst>
                  <a:gd name="T0" fmla="*/ 569 w 582"/>
                  <a:gd name="T1" fmla="*/ 93 h 1175"/>
                  <a:gd name="T2" fmla="*/ 500 w 582"/>
                  <a:gd name="T3" fmla="*/ 20 h 1175"/>
                  <a:gd name="T4" fmla="*/ 410 w 582"/>
                  <a:gd name="T5" fmla="*/ 1 h 1175"/>
                  <a:gd name="T6" fmla="*/ 80 w 582"/>
                  <a:gd name="T7" fmla="*/ 20 h 1175"/>
                  <a:gd name="T8" fmla="*/ 0 w 582"/>
                  <a:gd name="T9" fmla="*/ 147 h 1175"/>
                  <a:gd name="T10" fmla="*/ 9 w 582"/>
                  <a:gd name="T11" fmla="*/ 547 h 1175"/>
                  <a:gd name="T12" fmla="*/ 100 w 582"/>
                  <a:gd name="T13" fmla="*/ 542 h 1175"/>
                  <a:gd name="T14" fmla="*/ 106 w 582"/>
                  <a:gd name="T15" fmla="*/ 197 h 1175"/>
                  <a:gd name="T16" fmla="*/ 109 w 582"/>
                  <a:gd name="T17" fmla="*/ 189 h 1175"/>
                  <a:gd name="T18" fmla="*/ 133 w 582"/>
                  <a:gd name="T19" fmla="*/ 194 h 1175"/>
                  <a:gd name="T20" fmla="*/ 133 w 582"/>
                  <a:gd name="T21" fmla="*/ 968 h 1175"/>
                  <a:gd name="T22" fmla="*/ 132 w 582"/>
                  <a:gd name="T23" fmla="*/ 1103 h 1175"/>
                  <a:gd name="T24" fmla="*/ 188 w 582"/>
                  <a:gd name="T25" fmla="*/ 1173 h 1175"/>
                  <a:gd name="T26" fmla="*/ 204 w 582"/>
                  <a:gd name="T27" fmla="*/ 1175 h 1175"/>
                  <a:gd name="T28" fmla="*/ 251 w 582"/>
                  <a:gd name="T29" fmla="*/ 1158 h 1175"/>
                  <a:gd name="T30" fmla="*/ 265 w 582"/>
                  <a:gd name="T31" fmla="*/ 1142 h 1175"/>
                  <a:gd name="T32" fmla="*/ 273 w 582"/>
                  <a:gd name="T33" fmla="*/ 1123 h 1175"/>
                  <a:gd name="T34" fmla="*/ 276 w 582"/>
                  <a:gd name="T35" fmla="*/ 1103 h 1175"/>
                  <a:gd name="T36" fmla="*/ 276 w 582"/>
                  <a:gd name="T37" fmla="*/ 582 h 1175"/>
                  <a:gd name="T38" fmla="*/ 281 w 582"/>
                  <a:gd name="T39" fmla="*/ 572 h 1175"/>
                  <a:gd name="T40" fmla="*/ 305 w 582"/>
                  <a:gd name="T41" fmla="*/ 577 h 1175"/>
                  <a:gd name="T42" fmla="*/ 305 w 582"/>
                  <a:gd name="T43" fmla="*/ 1102 h 1175"/>
                  <a:gd name="T44" fmla="*/ 305 w 582"/>
                  <a:gd name="T45" fmla="*/ 1105 h 1175"/>
                  <a:gd name="T46" fmla="*/ 313 w 582"/>
                  <a:gd name="T47" fmla="*/ 1136 h 1175"/>
                  <a:gd name="T48" fmla="*/ 361 w 582"/>
                  <a:gd name="T49" fmla="*/ 1173 h 1175"/>
                  <a:gd name="T50" fmla="*/ 438 w 582"/>
                  <a:gd name="T51" fmla="*/ 1141 h 1175"/>
                  <a:gd name="T52" fmla="*/ 441 w 582"/>
                  <a:gd name="T53" fmla="*/ 1136 h 1175"/>
                  <a:gd name="T54" fmla="*/ 444 w 582"/>
                  <a:gd name="T55" fmla="*/ 1130 h 1175"/>
                  <a:gd name="T56" fmla="*/ 449 w 582"/>
                  <a:gd name="T57" fmla="*/ 1103 h 1175"/>
                  <a:gd name="T58" fmla="*/ 449 w 582"/>
                  <a:gd name="T59" fmla="*/ 1101 h 1175"/>
                  <a:gd name="T60" fmla="*/ 449 w 582"/>
                  <a:gd name="T61" fmla="*/ 194 h 1175"/>
                  <a:gd name="T62" fmla="*/ 470 w 582"/>
                  <a:gd name="T63" fmla="*/ 189 h 1175"/>
                  <a:gd name="T64" fmla="*/ 476 w 582"/>
                  <a:gd name="T65" fmla="*/ 264 h 1175"/>
                  <a:gd name="T66" fmla="*/ 529 w 582"/>
                  <a:gd name="T67" fmla="*/ 569 h 1175"/>
                  <a:gd name="T68" fmla="*/ 582 w 582"/>
                  <a:gd name="T69" fmla="*/ 51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2" h="1175">
                    <a:moveTo>
                      <a:pt x="582" y="147"/>
                    </a:moveTo>
                    <a:cubicBezTo>
                      <a:pt x="582" y="129"/>
                      <a:pt x="578" y="110"/>
                      <a:pt x="569" y="93"/>
                    </a:cubicBezTo>
                    <a:cubicBezTo>
                      <a:pt x="564" y="83"/>
                      <a:pt x="558" y="72"/>
                      <a:pt x="551" y="62"/>
                    </a:cubicBezTo>
                    <a:cubicBezTo>
                      <a:pt x="538" y="44"/>
                      <a:pt x="513" y="26"/>
                      <a:pt x="500" y="20"/>
                    </a:cubicBezTo>
                    <a:cubicBezTo>
                      <a:pt x="489" y="15"/>
                      <a:pt x="478" y="11"/>
                      <a:pt x="466" y="7"/>
                    </a:cubicBezTo>
                    <a:cubicBezTo>
                      <a:pt x="448" y="0"/>
                      <a:pt x="429" y="1"/>
                      <a:pt x="410" y="1"/>
                    </a:cubicBezTo>
                    <a:cubicBezTo>
                      <a:pt x="324" y="1"/>
                      <a:pt x="239" y="1"/>
                      <a:pt x="153" y="1"/>
                    </a:cubicBezTo>
                    <a:cubicBezTo>
                      <a:pt x="127" y="1"/>
                      <a:pt x="103" y="8"/>
                      <a:pt x="80" y="20"/>
                    </a:cubicBezTo>
                    <a:cubicBezTo>
                      <a:pt x="52" y="35"/>
                      <a:pt x="31" y="56"/>
                      <a:pt x="16" y="84"/>
                    </a:cubicBezTo>
                    <a:cubicBezTo>
                      <a:pt x="6" y="104"/>
                      <a:pt x="0" y="125"/>
                      <a:pt x="0" y="147"/>
                    </a:cubicBezTo>
                    <a:cubicBezTo>
                      <a:pt x="0" y="269"/>
                      <a:pt x="0" y="391"/>
                      <a:pt x="0" y="513"/>
                    </a:cubicBezTo>
                    <a:cubicBezTo>
                      <a:pt x="0" y="525"/>
                      <a:pt x="1" y="537"/>
                      <a:pt x="9" y="547"/>
                    </a:cubicBezTo>
                    <a:cubicBezTo>
                      <a:pt x="18" y="560"/>
                      <a:pt x="30" y="567"/>
                      <a:pt x="46" y="569"/>
                    </a:cubicBezTo>
                    <a:cubicBezTo>
                      <a:pt x="69" y="571"/>
                      <a:pt x="88" y="562"/>
                      <a:pt x="100" y="542"/>
                    </a:cubicBezTo>
                    <a:cubicBezTo>
                      <a:pt x="104" y="535"/>
                      <a:pt x="106" y="527"/>
                      <a:pt x="106" y="519"/>
                    </a:cubicBezTo>
                    <a:cubicBezTo>
                      <a:pt x="106" y="412"/>
                      <a:pt x="106" y="304"/>
                      <a:pt x="106" y="197"/>
                    </a:cubicBezTo>
                    <a:cubicBezTo>
                      <a:pt x="106" y="195"/>
                      <a:pt x="105" y="193"/>
                      <a:pt x="106" y="192"/>
                    </a:cubicBezTo>
                    <a:cubicBezTo>
                      <a:pt x="106" y="191"/>
                      <a:pt x="108" y="189"/>
                      <a:pt x="109" y="189"/>
                    </a:cubicBezTo>
                    <a:cubicBezTo>
                      <a:pt x="116" y="188"/>
                      <a:pt x="122" y="189"/>
                      <a:pt x="129" y="189"/>
                    </a:cubicBezTo>
                    <a:cubicBezTo>
                      <a:pt x="133" y="188"/>
                      <a:pt x="133" y="191"/>
                      <a:pt x="133" y="194"/>
                    </a:cubicBezTo>
                    <a:cubicBezTo>
                      <a:pt x="133" y="210"/>
                      <a:pt x="133" y="225"/>
                      <a:pt x="133" y="241"/>
                    </a:cubicBezTo>
                    <a:cubicBezTo>
                      <a:pt x="133" y="484"/>
                      <a:pt x="133" y="726"/>
                      <a:pt x="133" y="968"/>
                    </a:cubicBezTo>
                    <a:cubicBezTo>
                      <a:pt x="133" y="1012"/>
                      <a:pt x="133" y="1056"/>
                      <a:pt x="133" y="1099"/>
                    </a:cubicBezTo>
                    <a:cubicBezTo>
                      <a:pt x="133" y="1100"/>
                      <a:pt x="132" y="1102"/>
                      <a:pt x="132" y="1103"/>
                    </a:cubicBezTo>
                    <a:cubicBezTo>
                      <a:pt x="132" y="1137"/>
                      <a:pt x="156" y="1166"/>
                      <a:pt x="188" y="1173"/>
                    </a:cubicBezTo>
                    <a:cubicBezTo>
                      <a:pt x="188" y="1173"/>
                      <a:pt x="188" y="1173"/>
                      <a:pt x="188" y="1173"/>
                    </a:cubicBezTo>
                    <a:cubicBezTo>
                      <a:pt x="188" y="1173"/>
                      <a:pt x="188" y="1173"/>
                      <a:pt x="189" y="1173"/>
                    </a:cubicBezTo>
                    <a:cubicBezTo>
                      <a:pt x="194" y="1174"/>
                      <a:pt x="199" y="1175"/>
                      <a:pt x="204" y="1175"/>
                    </a:cubicBezTo>
                    <a:cubicBezTo>
                      <a:pt x="210" y="1175"/>
                      <a:pt x="215" y="1174"/>
                      <a:pt x="220" y="1173"/>
                    </a:cubicBezTo>
                    <a:cubicBezTo>
                      <a:pt x="231" y="1171"/>
                      <a:pt x="242" y="1165"/>
                      <a:pt x="251" y="1158"/>
                    </a:cubicBezTo>
                    <a:cubicBezTo>
                      <a:pt x="256" y="1154"/>
                      <a:pt x="260" y="1149"/>
                      <a:pt x="264" y="1144"/>
                    </a:cubicBezTo>
                    <a:cubicBezTo>
                      <a:pt x="264" y="1143"/>
                      <a:pt x="264" y="1142"/>
                      <a:pt x="265" y="1142"/>
                    </a:cubicBezTo>
                    <a:cubicBezTo>
                      <a:pt x="265" y="1141"/>
                      <a:pt x="266" y="1141"/>
                      <a:pt x="266" y="1140"/>
                    </a:cubicBezTo>
                    <a:cubicBezTo>
                      <a:pt x="269" y="1135"/>
                      <a:pt x="272" y="1129"/>
                      <a:pt x="273" y="1123"/>
                    </a:cubicBezTo>
                    <a:cubicBezTo>
                      <a:pt x="273" y="1123"/>
                      <a:pt x="273" y="1123"/>
                      <a:pt x="273" y="1123"/>
                    </a:cubicBezTo>
                    <a:cubicBezTo>
                      <a:pt x="275" y="1117"/>
                      <a:pt x="276" y="1110"/>
                      <a:pt x="276" y="1103"/>
                    </a:cubicBezTo>
                    <a:cubicBezTo>
                      <a:pt x="276" y="1102"/>
                      <a:pt x="276" y="1100"/>
                      <a:pt x="276" y="1099"/>
                    </a:cubicBezTo>
                    <a:cubicBezTo>
                      <a:pt x="276" y="927"/>
                      <a:pt x="276" y="754"/>
                      <a:pt x="276" y="582"/>
                    </a:cubicBezTo>
                    <a:cubicBezTo>
                      <a:pt x="276" y="581"/>
                      <a:pt x="276" y="579"/>
                      <a:pt x="276" y="578"/>
                    </a:cubicBezTo>
                    <a:cubicBezTo>
                      <a:pt x="276" y="574"/>
                      <a:pt x="278" y="572"/>
                      <a:pt x="281" y="572"/>
                    </a:cubicBezTo>
                    <a:cubicBezTo>
                      <a:pt x="288" y="572"/>
                      <a:pt x="294" y="572"/>
                      <a:pt x="300" y="572"/>
                    </a:cubicBezTo>
                    <a:cubicBezTo>
                      <a:pt x="303" y="572"/>
                      <a:pt x="305" y="574"/>
                      <a:pt x="305" y="577"/>
                    </a:cubicBezTo>
                    <a:cubicBezTo>
                      <a:pt x="305" y="579"/>
                      <a:pt x="305" y="581"/>
                      <a:pt x="305" y="583"/>
                    </a:cubicBezTo>
                    <a:cubicBezTo>
                      <a:pt x="305" y="756"/>
                      <a:pt x="305" y="929"/>
                      <a:pt x="305" y="1102"/>
                    </a:cubicBezTo>
                    <a:cubicBezTo>
                      <a:pt x="305" y="1102"/>
                      <a:pt x="305" y="1103"/>
                      <a:pt x="305" y="1103"/>
                    </a:cubicBezTo>
                    <a:cubicBezTo>
                      <a:pt x="305" y="1104"/>
                      <a:pt x="305" y="1104"/>
                      <a:pt x="305" y="1105"/>
                    </a:cubicBezTo>
                    <a:cubicBezTo>
                      <a:pt x="305" y="1105"/>
                      <a:pt x="305" y="1105"/>
                      <a:pt x="305" y="1105"/>
                    </a:cubicBezTo>
                    <a:cubicBezTo>
                      <a:pt x="305" y="1116"/>
                      <a:pt x="308" y="1126"/>
                      <a:pt x="313" y="1136"/>
                    </a:cubicBezTo>
                    <a:cubicBezTo>
                      <a:pt x="320" y="1150"/>
                      <a:pt x="333" y="1162"/>
                      <a:pt x="348" y="1169"/>
                    </a:cubicBezTo>
                    <a:cubicBezTo>
                      <a:pt x="361" y="1173"/>
                      <a:pt x="361" y="1173"/>
                      <a:pt x="361" y="1173"/>
                    </a:cubicBezTo>
                    <a:cubicBezTo>
                      <a:pt x="366" y="1174"/>
                      <a:pt x="371" y="1175"/>
                      <a:pt x="377" y="1175"/>
                    </a:cubicBezTo>
                    <a:cubicBezTo>
                      <a:pt x="402" y="1175"/>
                      <a:pt x="425" y="1162"/>
                      <a:pt x="438" y="1141"/>
                    </a:cubicBezTo>
                    <a:cubicBezTo>
                      <a:pt x="438" y="1140"/>
                      <a:pt x="439" y="1139"/>
                      <a:pt x="440" y="1138"/>
                    </a:cubicBezTo>
                    <a:cubicBezTo>
                      <a:pt x="440" y="1137"/>
                      <a:pt x="440" y="1137"/>
                      <a:pt x="441" y="1136"/>
                    </a:cubicBezTo>
                    <a:cubicBezTo>
                      <a:pt x="441" y="1135"/>
                      <a:pt x="442" y="1134"/>
                      <a:pt x="443" y="1132"/>
                    </a:cubicBezTo>
                    <a:cubicBezTo>
                      <a:pt x="443" y="1131"/>
                      <a:pt x="443" y="1130"/>
                      <a:pt x="444" y="1130"/>
                    </a:cubicBezTo>
                    <a:cubicBezTo>
                      <a:pt x="444" y="1129"/>
                      <a:pt x="444" y="1128"/>
                      <a:pt x="444" y="1127"/>
                    </a:cubicBezTo>
                    <a:cubicBezTo>
                      <a:pt x="447" y="1120"/>
                      <a:pt x="449" y="1112"/>
                      <a:pt x="449" y="1103"/>
                    </a:cubicBezTo>
                    <a:cubicBezTo>
                      <a:pt x="449" y="1103"/>
                      <a:pt x="449" y="1102"/>
                      <a:pt x="449" y="1101"/>
                    </a:cubicBezTo>
                    <a:cubicBezTo>
                      <a:pt x="449" y="1101"/>
                      <a:pt x="449" y="1101"/>
                      <a:pt x="449" y="1101"/>
                    </a:cubicBezTo>
                    <a:cubicBezTo>
                      <a:pt x="449" y="950"/>
                      <a:pt x="449" y="798"/>
                      <a:pt x="449" y="647"/>
                    </a:cubicBezTo>
                    <a:cubicBezTo>
                      <a:pt x="449" y="496"/>
                      <a:pt x="449" y="345"/>
                      <a:pt x="449" y="194"/>
                    </a:cubicBezTo>
                    <a:cubicBezTo>
                      <a:pt x="449" y="190"/>
                      <a:pt x="450" y="188"/>
                      <a:pt x="454" y="189"/>
                    </a:cubicBezTo>
                    <a:cubicBezTo>
                      <a:pt x="459" y="189"/>
                      <a:pt x="464" y="189"/>
                      <a:pt x="470" y="189"/>
                    </a:cubicBezTo>
                    <a:cubicBezTo>
                      <a:pt x="476" y="189"/>
                      <a:pt x="476" y="189"/>
                      <a:pt x="476" y="195"/>
                    </a:cubicBezTo>
                    <a:cubicBezTo>
                      <a:pt x="476" y="218"/>
                      <a:pt x="476" y="241"/>
                      <a:pt x="476" y="264"/>
                    </a:cubicBezTo>
                    <a:cubicBezTo>
                      <a:pt x="476" y="348"/>
                      <a:pt x="476" y="432"/>
                      <a:pt x="476" y="517"/>
                    </a:cubicBezTo>
                    <a:cubicBezTo>
                      <a:pt x="475" y="546"/>
                      <a:pt x="501" y="570"/>
                      <a:pt x="529" y="569"/>
                    </a:cubicBezTo>
                    <a:cubicBezTo>
                      <a:pt x="550" y="569"/>
                      <a:pt x="565" y="560"/>
                      <a:pt x="576" y="542"/>
                    </a:cubicBezTo>
                    <a:cubicBezTo>
                      <a:pt x="580" y="534"/>
                      <a:pt x="582" y="526"/>
                      <a:pt x="582" y="517"/>
                    </a:cubicBezTo>
                    <a:cubicBezTo>
                      <a:pt x="582" y="393"/>
                      <a:pt x="582" y="270"/>
                      <a:pt x="582" y="147"/>
                    </a:cubicBezTo>
                    <a:close/>
                  </a:path>
                </a:pathLst>
              </a:custGeom>
              <a:solidFill>
                <a:srgbClr val="D698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82F39"/>
                  </a:solidFill>
                  <a:effectLst/>
                  <a:uLnTx/>
                  <a:uFillTx/>
                  <a:latin typeface="Calibri" panose="020F0502020204030204"/>
                  <a:cs typeface="+mn-cs"/>
                </a:endParaRPr>
              </a:p>
            </p:txBody>
          </p:sp>
        </p:grpSp>
      </p:grpSp>
      <p:pic>
        <p:nvPicPr>
          <p:cNvPr id="929" name="Picture 6" descr="https://www.arhprof.ru/bitrix/templates/new/images/main-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49524"/>
            <a:ext cx="2074499" cy="1639843"/>
          </a:xfrm>
          <a:prstGeom prst="rect">
            <a:avLst/>
          </a:prstGeom>
          <a:noFill/>
          <a:extLst>
            <a:ext uri="{909E8E84-426E-40DD-AFC4-6F175D3DCCD1}">
              <a14:hiddenFill xmlns:a14="http://schemas.microsoft.com/office/drawing/2010/main">
                <a:solidFill>
                  <a:srgbClr val="FFFFFF"/>
                </a:solidFill>
              </a14:hiddenFill>
            </a:ext>
          </a:extLst>
        </p:spPr>
      </p:pic>
      <p:sp>
        <p:nvSpPr>
          <p:cNvPr id="932" name="Прямоугольник 931"/>
          <p:cNvSpPr/>
          <p:nvPr/>
        </p:nvSpPr>
        <p:spPr>
          <a:xfrm>
            <a:off x="394493" y="3150817"/>
            <a:ext cx="4469607" cy="3046988"/>
          </a:xfrm>
          <a:prstGeom prst="rect">
            <a:avLst/>
          </a:prstGeom>
        </p:spPr>
        <p:txBody>
          <a:bodyPr wrap="square">
            <a:spAutoFit/>
          </a:bodyPr>
          <a:lstStyle/>
          <a:p>
            <a:pPr lvl="0"/>
            <a:r>
              <a:rPr lang="ru-RU" sz="1600" b="0" dirty="0">
                <a:solidFill>
                  <a:srgbClr val="3F3F3F"/>
                </a:solidFill>
                <a:latin typeface="Calibri"/>
              </a:rPr>
              <a:t>Программа страхования от несчастных случаев КАПИТАЛ </a:t>
            </a:r>
            <a:r>
              <a:rPr lang="en-US" sz="1600" b="0" dirty="0">
                <a:solidFill>
                  <a:srgbClr val="3F3F3F"/>
                </a:solidFill>
                <a:latin typeface="Calibri"/>
              </a:rPr>
              <a:t>LIFE </a:t>
            </a:r>
            <a:r>
              <a:rPr lang="ru-RU" sz="1600" b="0" dirty="0">
                <a:solidFill>
                  <a:srgbClr val="3F3F3F"/>
                </a:solidFill>
                <a:latin typeface="Calibri"/>
              </a:rPr>
              <a:t>позволяет всем сотрудникам компаний – членов ФПАО сохранить финансовую стабильность в неблагоприятных ситуациях, связанных со здоровьем, на общую страховую сумму до 150 000 рублей на каждого члена профсоюза в течение 2020 года. </a:t>
            </a:r>
            <a:endParaRPr lang="ru-RU" sz="1600" b="0" dirty="0" smtClean="0">
              <a:solidFill>
                <a:srgbClr val="3F3F3F"/>
              </a:solidFill>
              <a:latin typeface="Calibri"/>
            </a:endParaRPr>
          </a:p>
          <a:p>
            <a:pPr lvl="0"/>
            <a:endParaRPr lang="ru-RU" sz="1600" b="0" dirty="0">
              <a:solidFill>
                <a:srgbClr val="3F3F3F"/>
              </a:solidFill>
              <a:latin typeface="Calibri"/>
            </a:endParaRPr>
          </a:p>
          <a:p>
            <a:pPr lvl="0"/>
            <a:r>
              <a:rPr lang="ru-RU" sz="1600" b="0" dirty="0" smtClean="0">
                <a:solidFill>
                  <a:srgbClr val="3F3F3F"/>
                </a:solidFill>
                <a:latin typeface="Calibri"/>
              </a:rPr>
              <a:t>После каждого публичного выступления сотрудников </a:t>
            </a:r>
            <a:r>
              <a:rPr lang="ru-RU" sz="1600" b="0" dirty="0">
                <a:solidFill>
                  <a:srgbClr val="3F3F3F"/>
                </a:solidFill>
                <a:latin typeface="Calibri"/>
              </a:rPr>
              <a:t>КАПИТАЛ </a:t>
            </a:r>
            <a:r>
              <a:rPr lang="en-US" sz="1600" b="0" dirty="0" smtClean="0">
                <a:solidFill>
                  <a:srgbClr val="3F3F3F"/>
                </a:solidFill>
                <a:latin typeface="Calibri"/>
              </a:rPr>
              <a:t>LIFE</a:t>
            </a:r>
            <a:r>
              <a:rPr lang="ru-RU" sz="1600" b="0" dirty="0" smtClean="0">
                <a:solidFill>
                  <a:srgbClr val="3F3F3F"/>
                </a:solidFill>
                <a:latin typeface="Calibri"/>
              </a:rPr>
              <a:t> собираются несколько заявлений от желающих вступить в профсоюз. </a:t>
            </a:r>
            <a:endParaRPr lang="ru-RU" sz="1600" b="0" dirty="0">
              <a:solidFill>
                <a:srgbClr val="3F3F3F"/>
              </a:solidFill>
              <a:latin typeface="Calibri"/>
            </a:endParaRPr>
          </a:p>
        </p:txBody>
      </p:sp>
      <p:sp>
        <p:nvSpPr>
          <p:cNvPr id="933" name="TextBox 932"/>
          <p:cNvSpPr txBox="1"/>
          <p:nvPr/>
        </p:nvSpPr>
        <p:spPr>
          <a:xfrm>
            <a:off x="2387600" y="1611587"/>
            <a:ext cx="2921858" cy="923330"/>
          </a:xfrm>
          <a:prstGeom prst="rect">
            <a:avLst/>
          </a:prstGeom>
          <a:noFill/>
        </p:spPr>
        <p:txBody>
          <a:bodyPr wrap="square" rtlCol="0">
            <a:spAutoFit/>
          </a:bodyPr>
          <a:lstStyle/>
          <a:p>
            <a:r>
              <a:rPr lang="ru-RU" b="0" dirty="0" smtClean="0">
                <a:latin typeface="+mn-lt"/>
              </a:rPr>
              <a:t>В 2020 году все члены Федерации профсоюзов застрахованы</a:t>
            </a:r>
            <a:endParaRPr lang="ru-RU" b="0" dirty="0">
              <a:latin typeface="+mn-lt"/>
            </a:endParaRPr>
          </a:p>
        </p:txBody>
      </p:sp>
    </p:spTree>
    <p:extLst>
      <p:ext uri="{BB962C8B-B14F-4D97-AF65-F5344CB8AC3E}">
        <p14:creationId xmlns:p14="http://schemas.microsoft.com/office/powerpoint/2010/main" val="1071028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 name="Group 35">
            <a:extLst>
              <a:ext uri="{FF2B5EF4-FFF2-40B4-BE49-F238E27FC236}">
                <a16:creationId xmlns:a16="http://schemas.microsoft.com/office/drawing/2014/main" id="{2D5FAAC8-4DCE-4294-BF1E-FDD9D9F30F9B}"/>
              </a:ext>
            </a:extLst>
          </p:cNvPr>
          <p:cNvGrpSpPr/>
          <p:nvPr/>
        </p:nvGrpSpPr>
        <p:grpSpPr>
          <a:xfrm>
            <a:off x="2409333" y="999283"/>
            <a:ext cx="4325334" cy="5388698"/>
            <a:chOff x="7549436" y="-3035119"/>
            <a:chExt cx="1474296" cy="1798263"/>
          </a:xfrm>
          <a:solidFill>
            <a:srgbClr val="FCB414">
              <a:alpha val="30196"/>
            </a:srgbClr>
          </a:solidFill>
        </p:grpSpPr>
        <p:sp>
          <p:nvSpPr>
            <p:cNvPr id="263" name="Freeform 5">
              <a:extLst>
                <a:ext uri="{FF2B5EF4-FFF2-40B4-BE49-F238E27FC236}">
                  <a16:creationId xmlns:a16="http://schemas.microsoft.com/office/drawing/2014/main" id="{DB0C78FB-797C-48A5-8471-90AE252A576B}"/>
                </a:ext>
              </a:extLst>
            </p:cNvPr>
            <p:cNvSpPr>
              <a:spLocks noEditPoints="1"/>
            </p:cNvSpPr>
            <p:nvPr/>
          </p:nvSpPr>
          <p:spPr bwMode="auto">
            <a:xfrm>
              <a:off x="7827222" y="-2761530"/>
              <a:ext cx="917325" cy="1524674"/>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7A7D">
                    <a:lumMod val="60000"/>
                    <a:lumOff val="40000"/>
                  </a:srgbClr>
                </a:solidFill>
                <a:effectLst/>
                <a:uLnTx/>
                <a:uFillTx/>
                <a:latin typeface="Calibri" panose="020F0502020204030204"/>
                <a:ea typeface="+mn-ea"/>
                <a:cs typeface="+mn-cs"/>
              </a:endParaRPr>
            </a:p>
          </p:txBody>
        </p:sp>
        <p:sp>
          <p:nvSpPr>
            <p:cNvPr id="264" name="Freeform 6">
              <a:extLst>
                <a:ext uri="{FF2B5EF4-FFF2-40B4-BE49-F238E27FC236}">
                  <a16:creationId xmlns:a16="http://schemas.microsoft.com/office/drawing/2014/main" id="{A867A9D3-244B-4D96-85FC-1B20A383B699}"/>
                </a:ext>
              </a:extLst>
            </p:cNvPr>
            <p:cNvSpPr>
              <a:spLocks noEditPoints="1"/>
            </p:cNvSpPr>
            <p:nvPr/>
          </p:nvSpPr>
          <p:spPr bwMode="auto">
            <a:xfrm>
              <a:off x="7933578" y="-2329808"/>
              <a:ext cx="65073" cy="110555"/>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65" name="Freeform 7">
              <a:extLst>
                <a:ext uri="{FF2B5EF4-FFF2-40B4-BE49-F238E27FC236}">
                  <a16:creationId xmlns:a16="http://schemas.microsoft.com/office/drawing/2014/main" id="{081340D6-A119-4ECC-B054-F7F59A530F18}"/>
                </a:ext>
              </a:extLst>
            </p:cNvPr>
            <p:cNvSpPr>
              <a:spLocks noEditPoints="1"/>
            </p:cNvSpPr>
            <p:nvPr/>
          </p:nvSpPr>
          <p:spPr bwMode="auto">
            <a:xfrm>
              <a:off x="7965765" y="-2182168"/>
              <a:ext cx="235803" cy="378545"/>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66" name="Freeform 8">
              <a:extLst>
                <a:ext uri="{FF2B5EF4-FFF2-40B4-BE49-F238E27FC236}">
                  <a16:creationId xmlns:a16="http://schemas.microsoft.com/office/drawing/2014/main" id="{66093F5C-4A6F-48F7-A969-9A5617C0A0BB}"/>
                </a:ext>
              </a:extLst>
            </p:cNvPr>
            <p:cNvSpPr>
              <a:spLocks noEditPoints="1"/>
            </p:cNvSpPr>
            <p:nvPr/>
          </p:nvSpPr>
          <p:spPr bwMode="auto">
            <a:xfrm>
              <a:off x="8510842" y="-2203160"/>
              <a:ext cx="105657" cy="130847"/>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67" name="Freeform 9">
              <a:extLst>
                <a:ext uri="{FF2B5EF4-FFF2-40B4-BE49-F238E27FC236}">
                  <a16:creationId xmlns:a16="http://schemas.microsoft.com/office/drawing/2014/main" id="{1B0A7BE6-A9F5-4F69-BB46-5FED15DE916E}"/>
                </a:ext>
              </a:extLst>
            </p:cNvPr>
            <p:cNvSpPr>
              <a:spLocks noEditPoints="1"/>
            </p:cNvSpPr>
            <p:nvPr/>
          </p:nvSpPr>
          <p:spPr bwMode="auto">
            <a:xfrm>
              <a:off x="8256846" y="-2653076"/>
              <a:ext cx="381344" cy="415630"/>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68" name="Freeform 10">
              <a:extLst>
                <a:ext uri="{FF2B5EF4-FFF2-40B4-BE49-F238E27FC236}">
                  <a16:creationId xmlns:a16="http://schemas.microsoft.com/office/drawing/2014/main" id="{AAC04016-222C-4615-847D-EF424A435A89}"/>
                </a:ext>
              </a:extLst>
            </p:cNvPr>
            <p:cNvSpPr>
              <a:spLocks noEditPoints="1"/>
            </p:cNvSpPr>
            <p:nvPr/>
          </p:nvSpPr>
          <p:spPr bwMode="auto">
            <a:xfrm>
              <a:off x="8256846" y="-3035119"/>
              <a:ext cx="58776" cy="223908"/>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69" name="Freeform 11">
              <a:extLst>
                <a:ext uri="{FF2B5EF4-FFF2-40B4-BE49-F238E27FC236}">
                  <a16:creationId xmlns:a16="http://schemas.microsoft.com/office/drawing/2014/main" id="{F2A97FCD-688B-4009-A43E-772F81974480}"/>
                </a:ext>
              </a:extLst>
            </p:cNvPr>
            <p:cNvSpPr>
              <a:spLocks noEditPoints="1"/>
            </p:cNvSpPr>
            <p:nvPr/>
          </p:nvSpPr>
          <p:spPr bwMode="auto">
            <a:xfrm>
              <a:off x="7899293" y="-2944156"/>
              <a:ext cx="149039" cy="207115"/>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70" name="Freeform 12">
              <a:extLst>
                <a:ext uri="{FF2B5EF4-FFF2-40B4-BE49-F238E27FC236}">
                  <a16:creationId xmlns:a16="http://schemas.microsoft.com/office/drawing/2014/main" id="{745AF341-A3B9-450E-AA0C-D160290799A4}"/>
                </a:ext>
              </a:extLst>
            </p:cNvPr>
            <p:cNvSpPr>
              <a:spLocks noEditPoints="1"/>
            </p:cNvSpPr>
            <p:nvPr/>
          </p:nvSpPr>
          <p:spPr bwMode="auto">
            <a:xfrm>
              <a:off x="8723555" y="-2052722"/>
              <a:ext cx="209214" cy="146940"/>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71" name="Freeform 13">
              <a:extLst>
                <a:ext uri="{FF2B5EF4-FFF2-40B4-BE49-F238E27FC236}">
                  <a16:creationId xmlns:a16="http://schemas.microsoft.com/office/drawing/2014/main" id="{6421252C-0288-4E74-8BE0-6173B937F839}"/>
                </a:ext>
              </a:extLst>
            </p:cNvPr>
            <p:cNvSpPr>
              <a:spLocks noEditPoints="1"/>
            </p:cNvSpPr>
            <p:nvPr/>
          </p:nvSpPr>
          <p:spPr bwMode="auto">
            <a:xfrm>
              <a:off x="7640399" y="-2682464"/>
              <a:ext cx="209214" cy="145540"/>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72" name="Freeform 14">
              <a:extLst>
                <a:ext uri="{FF2B5EF4-FFF2-40B4-BE49-F238E27FC236}">
                  <a16:creationId xmlns:a16="http://schemas.microsoft.com/office/drawing/2014/main" id="{B0FE359E-F73E-4BDC-87AA-58798B116B7C}"/>
                </a:ext>
              </a:extLst>
            </p:cNvPr>
            <p:cNvSpPr>
              <a:spLocks noEditPoints="1"/>
            </p:cNvSpPr>
            <p:nvPr/>
          </p:nvSpPr>
          <p:spPr bwMode="auto">
            <a:xfrm>
              <a:off x="8799824" y="-2322811"/>
              <a:ext cx="223908" cy="59476"/>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73" name="Freeform 15">
              <a:extLst>
                <a:ext uri="{FF2B5EF4-FFF2-40B4-BE49-F238E27FC236}">
                  <a16:creationId xmlns:a16="http://schemas.microsoft.com/office/drawing/2014/main" id="{3085AF8C-5A77-43FC-BB3D-25616E7BAD7E}"/>
                </a:ext>
              </a:extLst>
            </p:cNvPr>
            <p:cNvSpPr>
              <a:spLocks noEditPoints="1"/>
            </p:cNvSpPr>
            <p:nvPr/>
          </p:nvSpPr>
          <p:spPr bwMode="auto">
            <a:xfrm>
              <a:off x="7549436" y="-2322811"/>
              <a:ext cx="222509" cy="59476"/>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74" name="Freeform 16">
              <a:extLst>
                <a:ext uri="{FF2B5EF4-FFF2-40B4-BE49-F238E27FC236}">
                  <a16:creationId xmlns:a16="http://schemas.microsoft.com/office/drawing/2014/main" id="{7266249B-8E16-4840-96FC-8516A1DEEF9C}"/>
                </a:ext>
              </a:extLst>
            </p:cNvPr>
            <p:cNvSpPr>
              <a:spLocks noEditPoints="1"/>
            </p:cNvSpPr>
            <p:nvPr/>
          </p:nvSpPr>
          <p:spPr bwMode="auto">
            <a:xfrm>
              <a:off x="8723555" y="-2682464"/>
              <a:ext cx="209214" cy="145540"/>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75" name="Freeform 17">
              <a:extLst>
                <a:ext uri="{FF2B5EF4-FFF2-40B4-BE49-F238E27FC236}">
                  <a16:creationId xmlns:a16="http://schemas.microsoft.com/office/drawing/2014/main" id="{2441C55B-CC0E-4AF1-8DF0-22E322450389}"/>
                </a:ext>
              </a:extLst>
            </p:cNvPr>
            <p:cNvSpPr>
              <a:spLocks noEditPoints="1"/>
            </p:cNvSpPr>
            <p:nvPr/>
          </p:nvSpPr>
          <p:spPr bwMode="auto">
            <a:xfrm>
              <a:off x="7640399" y="-2052722"/>
              <a:ext cx="209214" cy="146940"/>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76" name="Freeform 18">
              <a:extLst>
                <a:ext uri="{FF2B5EF4-FFF2-40B4-BE49-F238E27FC236}">
                  <a16:creationId xmlns:a16="http://schemas.microsoft.com/office/drawing/2014/main" id="{FA834BA1-D0A4-4237-913D-260A5DEBAE89}"/>
                </a:ext>
              </a:extLst>
            </p:cNvPr>
            <p:cNvSpPr>
              <a:spLocks noEditPoints="1"/>
            </p:cNvSpPr>
            <p:nvPr/>
          </p:nvSpPr>
          <p:spPr bwMode="auto">
            <a:xfrm>
              <a:off x="8524837" y="-2944156"/>
              <a:ext cx="149039" cy="207115"/>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grp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pic>
        <p:nvPicPr>
          <p:cNvPr id="2" name="Picture 2" descr="C:\Users\adlapeev\Pictures\Капитал LIFE_лого_итог.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7917" y="238444"/>
            <a:ext cx="1949394" cy="446086"/>
          </a:xfrm>
          <a:prstGeom prst="rect">
            <a:avLst/>
          </a:prstGeom>
          <a:noFill/>
          <a:extLst>
            <a:ext uri="{909E8E84-426E-40DD-AFC4-6F175D3DCCD1}">
              <a14:hiddenFill xmlns:a14="http://schemas.microsoft.com/office/drawing/2010/main">
                <a:solidFill>
                  <a:srgbClr val="FFFFFF"/>
                </a:solidFill>
              </a14:hiddenFill>
            </a:ext>
          </a:extLst>
        </p:spPr>
      </p:pic>
      <p:sp>
        <p:nvSpPr>
          <p:cNvPr id="278" name="Прямоугольник 277"/>
          <p:cNvSpPr/>
          <p:nvPr/>
        </p:nvSpPr>
        <p:spPr>
          <a:xfrm>
            <a:off x="143014" y="112714"/>
            <a:ext cx="5391842" cy="830997"/>
          </a:xfrm>
          <a:prstGeom prst="rect">
            <a:avLst/>
          </a:prstGeom>
        </p:spPr>
        <p:txBody>
          <a:bodyPr wrap="square">
            <a:spAutoFit/>
          </a:bodyPr>
          <a:lstStyle/>
          <a:p>
            <a:pPr lvl="0"/>
            <a:r>
              <a:rPr lang="ru-RU" sz="2400" b="0" dirty="0">
                <a:solidFill>
                  <a:srgbClr val="323232"/>
                </a:solidFill>
                <a:latin typeface="Calibri"/>
              </a:rPr>
              <a:t>Чем КАПИТАЛ </a:t>
            </a:r>
            <a:r>
              <a:rPr lang="en-US" sz="2400" b="0" dirty="0">
                <a:solidFill>
                  <a:srgbClr val="323232"/>
                </a:solidFill>
                <a:latin typeface="Calibri"/>
              </a:rPr>
              <a:t>LIFE</a:t>
            </a:r>
            <a:r>
              <a:rPr lang="ru-RU" sz="2400" b="0" dirty="0">
                <a:solidFill>
                  <a:srgbClr val="323232"/>
                </a:solidFill>
                <a:latin typeface="Calibri"/>
              </a:rPr>
              <a:t> может быть </a:t>
            </a:r>
            <a:r>
              <a:rPr lang="ru-RU" sz="2400" b="0" dirty="0">
                <a:solidFill>
                  <a:srgbClr val="C00000"/>
                </a:solidFill>
                <a:latin typeface="Calibri"/>
              </a:rPr>
              <a:t>еще </a:t>
            </a:r>
            <a:r>
              <a:rPr lang="ru-RU" sz="2400" b="0" dirty="0">
                <a:solidFill>
                  <a:srgbClr val="323232"/>
                </a:solidFill>
                <a:latin typeface="Calibri"/>
              </a:rPr>
              <a:t>полезен для членов профсоюза?</a:t>
            </a:r>
          </a:p>
        </p:txBody>
      </p:sp>
      <p:sp>
        <p:nvSpPr>
          <p:cNvPr id="5" name="Прямоугольник 4"/>
          <p:cNvSpPr/>
          <p:nvPr/>
        </p:nvSpPr>
        <p:spPr>
          <a:xfrm>
            <a:off x="158834" y="1149842"/>
            <a:ext cx="4356000" cy="2677656"/>
          </a:xfrm>
          <a:custGeom>
            <a:avLst/>
            <a:gdLst>
              <a:gd name="connsiteX0" fmla="*/ 0 w 3960000"/>
              <a:gd name="connsiteY0" fmla="*/ 0 h 2492990"/>
              <a:gd name="connsiteX1" fmla="*/ 3960000 w 3960000"/>
              <a:gd name="connsiteY1" fmla="*/ 0 h 2492990"/>
              <a:gd name="connsiteX2" fmla="*/ 3960000 w 3960000"/>
              <a:gd name="connsiteY2" fmla="*/ 2492990 h 2492990"/>
              <a:gd name="connsiteX3" fmla="*/ 0 w 3960000"/>
              <a:gd name="connsiteY3" fmla="*/ 2492990 h 2492990"/>
              <a:gd name="connsiteX4" fmla="*/ 0 w 3960000"/>
              <a:gd name="connsiteY4" fmla="*/ 0 h 2492990"/>
              <a:gd name="connsiteX0" fmla="*/ 0 w 3960000"/>
              <a:gd name="connsiteY0" fmla="*/ 0 h 2569190"/>
              <a:gd name="connsiteX1" fmla="*/ 3960000 w 3960000"/>
              <a:gd name="connsiteY1" fmla="*/ 0 h 2569190"/>
              <a:gd name="connsiteX2" fmla="*/ 3032900 w 3960000"/>
              <a:gd name="connsiteY2" fmla="*/ 2569190 h 2569190"/>
              <a:gd name="connsiteX3" fmla="*/ 0 w 3960000"/>
              <a:gd name="connsiteY3" fmla="*/ 2492990 h 2569190"/>
              <a:gd name="connsiteX4" fmla="*/ 0 w 3960000"/>
              <a:gd name="connsiteY4" fmla="*/ 0 h 25691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0000" h="2569190">
                <a:moveTo>
                  <a:pt x="0" y="0"/>
                </a:moveTo>
                <a:lnTo>
                  <a:pt x="3960000" y="0"/>
                </a:lnTo>
                <a:lnTo>
                  <a:pt x="3032900" y="2569190"/>
                </a:lnTo>
                <a:lnTo>
                  <a:pt x="0" y="2492990"/>
                </a:lnTo>
                <a:lnTo>
                  <a:pt x="0" y="0"/>
                </a:lnTo>
                <a:close/>
              </a:path>
            </a:pathLst>
          </a:custGeom>
        </p:spPr>
        <p:txBody>
          <a:bodyPr wrap="square">
            <a:spAutoFit/>
          </a:bodyPr>
          <a:lstStyle/>
          <a:p>
            <a:r>
              <a:rPr lang="ru-RU" sz="1400" dirty="0" smtClean="0">
                <a:solidFill>
                  <a:srgbClr val="C00000"/>
                </a:solidFill>
                <a:latin typeface="+mn-lt"/>
              </a:rPr>
              <a:t>КАПИТАЛ </a:t>
            </a:r>
            <a:r>
              <a:rPr lang="en-US" sz="1400" dirty="0" smtClean="0">
                <a:solidFill>
                  <a:srgbClr val="C00000"/>
                </a:solidFill>
                <a:latin typeface="+mn-lt"/>
              </a:rPr>
              <a:t>LIFE</a:t>
            </a:r>
            <a:r>
              <a:rPr lang="ru-RU" sz="1400" dirty="0" smtClean="0">
                <a:solidFill>
                  <a:srgbClr val="C00000"/>
                </a:solidFill>
                <a:latin typeface="+mn-lt"/>
              </a:rPr>
              <a:t> </a:t>
            </a:r>
            <a:r>
              <a:rPr lang="ru-RU" sz="1400" b="0" dirty="0" smtClean="0">
                <a:latin typeface="+mn-lt"/>
              </a:rPr>
              <a:t>специализируется на накопительном страховании жизни. Такой вид страховки отличается от привычного страхования имущества или здоровья тем, что предусматривает выплату накоплений по окончании действия полиса независимо от того, происходили ли страховые случаи в период страхования. Сумма накоплений (страховая сумма по дожитию) оговаривается заранее и фиксируется в договоре.  Разумеется, вместе с накоплениями полис гарантирует выплаты  на случай наступления чрезвычайных обстоятельств – тяжелых болезней, травм, инвалидности, ухода из жизни.  </a:t>
            </a:r>
            <a:endParaRPr lang="ru-RU" sz="1400" b="0" dirty="0">
              <a:latin typeface="+mn-lt"/>
            </a:endParaRPr>
          </a:p>
        </p:txBody>
      </p:sp>
      <p:sp>
        <p:nvSpPr>
          <p:cNvPr id="7" name="Прямоугольник 6"/>
          <p:cNvSpPr/>
          <p:nvPr/>
        </p:nvSpPr>
        <p:spPr>
          <a:xfrm>
            <a:off x="158834" y="4030241"/>
            <a:ext cx="4356000" cy="2323713"/>
          </a:xfrm>
          <a:prstGeom prst="rect">
            <a:avLst/>
          </a:prstGeom>
        </p:spPr>
        <p:txBody>
          <a:bodyPr wrap="square">
            <a:spAutoFit/>
          </a:bodyPr>
          <a:lstStyle/>
          <a:p>
            <a:pPr lvl="0"/>
            <a:r>
              <a:rPr lang="ru-RU" sz="1400" dirty="0">
                <a:solidFill>
                  <a:srgbClr val="C00000"/>
                </a:solidFill>
                <a:latin typeface="+mn-lt"/>
              </a:rPr>
              <a:t>Перейти от жизни в долг </a:t>
            </a:r>
            <a:r>
              <a:rPr lang="ru-RU" sz="1400" dirty="0" smtClean="0">
                <a:solidFill>
                  <a:srgbClr val="C00000"/>
                </a:solidFill>
                <a:latin typeface="+mn-lt"/>
              </a:rPr>
              <a:t>к</a:t>
            </a:r>
          </a:p>
          <a:p>
            <a:pPr lvl="0">
              <a:spcAft>
                <a:spcPts val="600"/>
              </a:spcAft>
            </a:pPr>
            <a:r>
              <a:rPr lang="ru-RU" sz="1400" dirty="0" smtClean="0">
                <a:solidFill>
                  <a:srgbClr val="C00000"/>
                </a:solidFill>
                <a:latin typeface="+mn-lt"/>
              </a:rPr>
              <a:t> </a:t>
            </a:r>
            <a:r>
              <a:rPr lang="ru-RU" sz="1400" dirty="0">
                <a:solidFill>
                  <a:srgbClr val="C00000"/>
                </a:solidFill>
                <a:latin typeface="+mn-lt"/>
              </a:rPr>
              <a:t>созданию семейных и личных накоплений</a:t>
            </a:r>
          </a:p>
          <a:p>
            <a:pPr lvl="0"/>
            <a:r>
              <a:rPr lang="ru-RU" sz="1400" b="0" dirty="0">
                <a:solidFill>
                  <a:srgbClr val="3F3F3F"/>
                </a:solidFill>
                <a:latin typeface="+mn-lt"/>
              </a:rPr>
              <a:t>Наша цель - помочь Вам сформировать семейные накопления на важные для Вас и Ваших близких цели: покупку недвижимости, образование для детей, достойный доход в пожилом возрасте.  Полис КАПИТАЛ </a:t>
            </a:r>
            <a:r>
              <a:rPr lang="en-US" sz="1400" b="0" dirty="0">
                <a:solidFill>
                  <a:srgbClr val="3F3F3F"/>
                </a:solidFill>
                <a:latin typeface="+mn-lt"/>
              </a:rPr>
              <a:t>LIFE</a:t>
            </a:r>
            <a:r>
              <a:rPr lang="ru-RU" sz="1400" b="0" dirty="0">
                <a:solidFill>
                  <a:srgbClr val="3F3F3F"/>
                </a:solidFill>
                <a:latin typeface="+mn-lt"/>
              </a:rPr>
              <a:t> обеспечит «подушку безопасности» на случай тяжелых обстоятельств и поможет накапливать без временами неподъемных процентных выплат по кредитам. </a:t>
            </a:r>
          </a:p>
        </p:txBody>
      </p:sp>
      <p:sp>
        <p:nvSpPr>
          <p:cNvPr id="9" name="Прямоугольник 8"/>
          <p:cNvSpPr/>
          <p:nvPr/>
        </p:nvSpPr>
        <p:spPr>
          <a:xfrm>
            <a:off x="4649829" y="1149842"/>
            <a:ext cx="4320000" cy="2893100"/>
          </a:xfrm>
          <a:prstGeom prst="rect">
            <a:avLst/>
          </a:prstGeom>
        </p:spPr>
        <p:txBody>
          <a:bodyPr wrap="square">
            <a:spAutoFit/>
          </a:bodyPr>
          <a:lstStyle/>
          <a:p>
            <a:pPr lvl="0"/>
            <a:r>
              <a:rPr lang="ru-RU" sz="1400" dirty="0">
                <a:solidFill>
                  <a:srgbClr val="C00000"/>
                </a:solidFill>
                <a:latin typeface="+mn-lt"/>
              </a:rPr>
              <a:t>Защитить близких людей от падения уровня жизни</a:t>
            </a:r>
          </a:p>
          <a:p>
            <a:pPr lvl="0"/>
            <a:r>
              <a:rPr lang="ru-RU" sz="1400" b="0" dirty="0">
                <a:solidFill>
                  <a:srgbClr val="3F3F3F"/>
                </a:solidFill>
                <a:latin typeface="+mn-lt"/>
              </a:rPr>
              <a:t>В жизни случается всякое. Обстоятельства могут повернуться так, что из-за угрожающего события требуется большая сумма денег на лечение или восстановление здоровья. А если это длится не один месяц?  Страхование жизни предусматривает крупные суммы выплат (до 4 000 000 рублей) для таких обстоятельств.  Получение инвалидности, опасные заболевания, вызывающие потерю трудоспособности и срочную необходимость в деньгах – полис предусматривает множество угроз и защищает Вас и Ваших близких от проблем с деньгами.</a:t>
            </a:r>
          </a:p>
        </p:txBody>
      </p:sp>
      <p:sp>
        <p:nvSpPr>
          <p:cNvPr id="11" name="Прямоугольник 10"/>
          <p:cNvSpPr/>
          <p:nvPr/>
        </p:nvSpPr>
        <p:spPr>
          <a:xfrm>
            <a:off x="4649829" y="4377495"/>
            <a:ext cx="4320000" cy="1600438"/>
          </a:xfrm>
          <a:prstGeom prst="rect">
            <a:avLst/>
          </a:prstGeom>
        </p:spPr>
        <p:txBody>
          <a:bodyPr wrap="square">
            <a:spAutoFit/>
          </a:bodyPr>
          <a:lstStyle/>
          <a:p>
            <a:pPr lvl="0"/>
            <a:r>
              <a:rPr lang="ru-RU" sz="1400" dirty="0">
                <a:solidFill>
                  <a:srgbClr val="C00000"/>
                </a:solidFill>
                <a:latin typeface="+mn-lt"/>
              </a:rPr>
              <a:t>А кроме этого по тарифам для профсоюза</a:t>
            </a:r>
          </a:p>
          <a:p>
            <a:pPr lvl="0"/>
            <a:r>
              <a:rPr lang="ru-RU" sz="1400" b="0" dirty="0">
                <a:solidFill>
                  <a:srgbClr val="3F3F3F"/>
                </a:solidFill>
                <a:latin typeface="+mn-lt"/>
              </a:rPr>
              <a:t>застраховать детей в школе, в детском лагере и во время занятий спортом</a:t>
            </a:r>
          </a:p>
          <a:p>
            <a:pPr lvl="0"/>
            <a:r>
              <a:rPr lang="ru-RU" sz="1400" b="0" dirty="0">
                <a:solidFill>
                  <a:srgbClr val="3F3F3F"/>
                </a:solidFill>
                <a:latin typeface="+mn-lt"/>
              </a:rPr>
              <a:t>получить совет врача онлайн и по телефону круглосуточно</a:t>
            </a:r>
          </a:p>
          <a:p>
            <a:pPr lvl="0"/>
            <a:r>
              <a:rPr lang="ru-RU" sz="1400" b="0" dirty="0">
                <a:solidFill>
                  <a:srgbClr val="3F3F3F"/>
                </a:solidFill>
                <a:latin typeface="+mn-lt"/>
              </a:rPr>
              <a:t>защитить здоровье близких от укуса болезнетворных клещей </a:t>
            </a:r>
          </a:p>
        </p:txBody>
      </p:sp>
    </p:spTree>
    <p:extLst>
      <p:ext uri="{BB962C8B-B14F-4D97-AF65-F5344CB8AC3E}">
        <p14:creationId xmlns:p14="http://schemas.microsoft.com/office/powerpoint/2010/main" val="2299586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p:cNvGrpSpPr/>
          <p:nvPr/>
        </p:nvGrpSpPr>
        <p:grpSpPr>
          <a:xfrm>
            <a:off x="3778180" y="0"/>
            <a:ext cx="5365820" cy="6858000"/>
            <a:chOff x="3689168" y="0"/>
            <a:chExt cx="6426563" cy="7581900"/>
          </a:xfrm>
        </p:grpSpPr>
        <p:sp>
          <p:nvSpPr>
            <p:cNvPr id="5" name="Прямоугольник 4"/>
            <p:cNvSpPr/>
            <p:nvPr/>
          </p:nvSpPr>
          <p:spPr>
            <a:xfrm>
              <a:off x="6695767" y="5696559"/>
              <a:ext cx="2743911" cy="918713"/>
            </a:xfrm>
            <a:prstGeom prst="rect">
              <a:avLst/>
            </a:prstGeom>
          </p:spPr>
          <p:txBody>
            <a:bodyPr wrap="none">
              <a:spAutoFit/>
            </a:bodyPr>
            <a:lstStyle/>
            <a:p>
              <a:pPr algn="r"/>
              <a:r>
                <a:rPr lang="ru-RU" sz="2400" b="0" dirty="0">
                  <a:solidFill>
                    <a:srgbClr val="C00000"/>
                  </a:solidFill>
                  <a:latin typeface="+mj-lt"/>
                </a:rPr>
                <a:t>8 800 200-68-86 </a:t>
              </a:r>
            </a:p>
            <a:p>
              <a:pPr algn="r"/>
              <a:r>
                <a:rPr lang="en-US" sz="2400" b="0" dirty="0">
                  <a:latin typeface="DIN Pro Light" panose="020B0604020202020204" charset="0"/>
                  <a:cs typeface="DIN Pro Light" panose="020B0604020202020204" charset="0"/>
                </a:rPr>
                <a:t>kaplife.ru </a:t>
              </a:r>
            </a:p>
          </p:txBody>
        </p:sp>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7619" r="7619"/>
            <a:stretch/>
          </p:blipFill>
          <p:spPr>
            <a:xfrm>
              <a:off x="3689168" y="0"/>
              <a:ext cx="6426563" cy="7581900"/>
            </a:xfrm>
            <a:prstGeom prst="rect">
              <a:avLst/>
            </a:prstGeom>
          </p:spPr>
        </p:pic>
      </p:grpSp>
      <p:pic>
        <p:nvPicPr>
          <p:cNvPr id="4" name="Монтажная область 1@3x.png" descr="Монтажная область 1@3x.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8041" y="6059714"/>
            <a:ext cx="2289459" cy="584797"/>
          </a:xfrm>
          <a:prstGeom prst="rect">
            <a:avLst/>
          </a:prstGeom>
          <a:ln w="12700">
            <a:miter lim="400000"/>
          </a:ln>
        </p:spPr>
      </p:pic>
      <p:sp>
        <p:nvSpPr>
          <p:cNvPr id="6" name="Прямоугольник 5"/>
          <p:cNvSpPr/>
          <p:nvPr/>
        </p:nvSpPr>
        <p:spPr>
          <a:xfrm>
            <a:off x="194009" y="4552501"/>
            <a:ext cx="3400089" cy="1200329"/>
          </a:xfrm>
          <a:prstGeom prst="rect">
            <a:avLst/>
          </a:prstGeom>
        </p:spPr>
        <p:txBody>
          <a:bodyPr wrap="square">
            <a:spAutoFit/>
          </a:bodyPr>
          <a:lstStyle/>
          <a:p>
            <a:pPr>
              <a:defRPr/>
            </a:pPr>
            <a:endParaRPr lang="ru-RU" sz="1200" b="0" dirty="0">
              <a:solidFill>
                <a:schemeClr val="tx1">
                  <a:lumMod val="65000"/>
                  <a:lumOff val="35000"/>
                </a:schemeClr>
              </a:solidFill>
              <a:latin typeface="+mn-lt"/>
              <a:cs typeface="DIN Pro Light" panose="020B0604020202020204" charset="0"/>
            </a:endParaRPr>
          </a:p>
          <a:p>
            <a:pPr>
              <a:defRPr/>
            </a:pPr>
            <a:r>
              <a:rPr lang="ru-RU" sz="1200" b="0" dirty="0" smtClean="0">
                <a:solidFill>
                  <a:schemeClr val="tx1">
                    <a:lumMod val="65000"/>
                    <a:lumOff val="35000"/>
                  </a:schemeClr>
                </a:solidFill>
                <a:latin typeface="+mn-lt"/>
                <a:cs typeface="DIN Pro Light" panose="020B0604020202020204" charset="0"/>
              </a:rPr>
              <a:t>ООО </a:t>
            </a:r>
            <a:r>
              <a:rPr lang="ru-RU" sz="1200" b="0" dirty="0">
                <a:solidFill>
                  <a:schemeClr val="tx1">
                    <a:lumMod val="65000"/>
                    <a:lumOff val="35000"/>
                  </a:schemeClr>
                </a:solidFill>
                <a:latin typeface="+mn-lt"/>
                <a:cs typeface="DIN Pro Light" panose="020B0604020202020204" charset="0"/>
              </a:rPr>
              <a:t>«Капитал </a:t>
            </a:r>
            <a:r>
              <a:rPr lang="ru-RU" sz="1200" b="0" dirty="0" err="1">
                <a:solidFill>
                  <a:schemeClr val="tx1">
                    <a:lumMod val="65000"/>
                    <a:lumOff val="35000"/>
                  </a:schemeClr>
                </a:solidFill>
                <a:latin typeface="+mn-lt"/>
                <a:cs typeface="DIN Pro Light" panose="020B0604020202020204" charset="0"/>
              </a:rPr>
              <a:t>Лайф</a:t>
            </a:r>
            <a:r>
              <a:rPr lang="ru-RU" sz="1200" b="0" dirty="0">
                <a:solidFill>
                  <a:schemeClr val="tx1">
                    <a:lumMod val="65000"/>
                    <a:lumOff val="35000"/>
                  </a:schemeClr>
                </a:solidFill>
                <a:latin typeface="+mn-lt"/>
                <a:cs typeface="DIN Pro Light" panose="020B0604020202020204" charset="0"/>
              </a:rPr>
              <a:t> Страхование Жизни</a:t>
            </a:r>
            <a:r>
              <a:rPr lang="ru-RU" sz="1200" b="0" dirty="0" smtClean="0">
                <a:solidFill>
                  <a:schemeClr val="tx1">
                    <a:lumMod val="65000"/>
                    <a:lumOff val="35000"/>
                  </a:schemeClr>
                </a:solidFill>
                <a:latin typeface="+mn-lt"/>
                <a:cs typeface="DIN Pro Light" panose="020B0604020202020204" charset="0"/>
              </a:rPr>
              <a:t>»</a:t>
            </a:r>
            <a:endParaRPr lang="ru-RU" sz="1200" b="0" dirty="0">
              <a:solidFill>
                <a:schemeClr val="tx1">
                  <a:lumMod val="65000"/>
                  <a:lumOff val="35000"/>
                </a:schemeClr>
              </a:solidFill>
              <a:latin typeface="+mn-lt"/>
              <a:cs typeface="DIN Pro Light" panose="020B0604020202020204" charset="0"/>
            </a:endParaRPr>
          </a:p>
          <a:p>
            <a:pPr>
              <a:defRPr/>
            </a:pPr>
            <a:r>
              <a:rPr lang="ru-RU" sz="1200" b="0" dirty="0">
                <a:solidFill>
                  <a:schemeClr val="tx1">
                    <a:lumMod val="65000"/>
                    <a:lumOff val="35000"/>
                  </a:schemeClr>
                </a:solidFill>
                <a:latin typeface="+mn-lt"/>
                <a:cs typeface="DIN Pro Light" panose="020B0604020202020204" charset="0"/>
              </a:rPr>
              <a:t>115035, Российская Федерация, г. Москва, </a:t>
            </a:r>
            <a:r>
              <a:rPr lang="ru-RU" sz="1200" b="0" dirty="0" err="1">
                <a:solidFill>
                  <a:schemeClr val="tx1">
                    <a:lumMod val="65000"/>
                    <a:lumOff val="35000"/>
                  </a:schemeClr>
                </a:solidFill>
                <a:latin typeface="+mn-lt"/>
                <a:cs typeface="DIN Pro Light" panose="020B0604020202020204" charset="0"/>
              </a:rPr>
              <a:t>Кадашёвская</a:t>
            </a:r>
            <a:r>
              <a:rPr lang="ru-RU" sz="1200" b="0" dirty="0">
                <a:solidFill>
                  <a:schemeClr val="tx1">
                    <a:lumMod val="65000"/>
                    <a:lumOff val="35000"/>
                  </a:schemeClr>
                </a:solidFill>
                <a:latin typeface="+mn-lt"/>
                <a:cs typeface="DIN Pro Light" panose="020B0604020202020204" charset="0"/>
              </a:rPr>
              <a:t> набережная,  </a:t>
            </a:r>
            <a:r>
              <a:rPr lang="ru-RU" sz="1200" b="0" dirty="0" smtClean="0">
                <a:solidFill>
                  <a:schemeClr val="tx1">
                    <a:lumMod val="65000"/>
                    <a:lumOff val="35000"/>
                  </a:schemeClr>
                </a:solidFill>
                <a:latin typeface="+mn-lt"/>
                <a:cs typeface="DIN Pro Light" panose="020B0604020202020204" charset="0"/>
              </a:rPr>
              <a:t>д.30</a:t>
            </a:r>
            <a:endParaRPr lang="en-US" sz="1200" b="0" dirty="0">
              <a:solidFill>
                <a:schemeClr val="tx1">
                  <a:lumMod val="65000"/>
                  <a:lumOff val="35000"/>
                </a:schemeClr>
              </a:solidFill>
              <a:latin typeface="+mn-lt"/>
              <a:cs typeface="DIN Pro Light" panose="020B0604020202020204" charset="0"/>
            </a:endParaRPr>
          </a:p>
          <a:p>
            <a:pPr>
              <a:defRPr/>
            </a:pPr>
            <a:r>
              <a:rPr lang="ru-RU" sz="1200" b="0" dirty="0">
                <a:solidFill>
                  <a:schemeClr val="tx1">
                    <a:lumMod val="65000"/>
                    <a:lumOff val="35000"/>
                  </a:schemeClr>
                </a:solidFill>
                <a:latin typeface="+mn-lt"/>
                <a:cs typeface="DIN Pro Light" panose="020B0604020202020204" charset="0"/>
              </a:rPr>
              <a:t>Лицензии ЦБ РФ СЛ №3984, СЖ №3984, ПС №3984 (без ограничения срока действия</a:t>
            </a:r>
            <a:r>
              <a:rPr lang="ru-RU" sz="1200" b="0" dirty="0" smtClean="0">
                <a:solidFill>
                  <a:schemeClr val="tx1">
                    <a:lumMod val="65000"/>
                    <a:lumOff val="35000"/>
                  </a:schemeClr>
                </a:solidFill>
                <a:latin typeface="+mn-lt"/>
                <a:cs typeface="DIN Pro Light" panose="020B0604020202020204" charset="0"/>
              </a:rPr>
              <a:t>)</a:t>
            </a:r>
            <a:r>
              <a:rPr lang="ru-RU" altLang="ru-RU" sz="1200" dirty="0" smtClean="0">
                <a:solidFill>
                  <a:schemeClr val="tx1">
                    <a:lumMod val="65000"/>
                    <a:lumOff val="35000"/>
                  </a:schemeClr>
                </a:solidFill>
                <a:latin typeface="+mn-lt"/>
                <a:cs typeface="DIN Pro Light" panose="020B0604020202020204" charset="0"/>
              </a:rPr>
              <a:t> </a:t>
            </a:r>
            <a:endParaRPr lang="ru-RU" altLang="ru-RU" sz="1200" dirty="0">
              <a:solidFill>
                <a:schemeClr val="tx1">
                  <a:lumMod val="65000"/>
                  <a:lumOff val="35000"/>
                </a:schemeClr>
              </a:solidFill>
              <a:latin typeface="+mn-lt"/>
              <a:cs typeface="DIN Pro Light" panose="020B0604020202020204" charset="0"/>
            </a:endParaRPr>
          </a:p>
        </p:txBody>
      </p:sp>
      <p:sp>
        <p:nvSpPr>
          <p:cNvPr id="2" name="Прямоугольник 1"/>
          <p:cNvSpPr/>
          <p:nvPr/>
        </p:nvSpPr>
        <p:spPr>
          <a:xfrm>
            <a:off x="194009" y="368300"/>
            <a:ext cx="2942891" cy="1323439"/>
          </a:xfrm>
          <a:prstGeom prst="rect">
            <a:avLst/>
          </a:prstGeom>
        </p:spPr>
        <p:txBody>
          <a:bodyPr wrap="square">
            <a:spAutoFit/>
          </a:bodyPr>
          <a:lstStyle/>
          <a:p>
            <a:pPr lvl="0"/>
            <a:r>
              <a:rPr lang="ru-RU" sz="2000" b="0" dirty="0" smtClean="0">
                <a:solidFill>
                  <a:prstClr val="black"/>
                </a:solidFill>
                <a:latin typeface="Calibri Light" panose="020F0302020204030204" pitchFamily="34" charset="0"/>
                <a:cs typeface="DIN Pro Light" panose="020B0604020202020204" charset="0"/>
              </a:rPr>
              <a:t>Будем </a:t>
            </a:r>
            <a:r>
              <a:rPr lang="ru-RU" sz="2000" b="0" dirty="0">
                <a:solidFill>
                  <a:prstClr val="black"/>
                </a:solidFill>
                <a:latin typeface="Calibri Light" panose="020F0302020204030204" pitchFamily="34" charset="0"/>
                <a:cs typeface="DIN Pro Light" panose="020B0604020202020204" charset="0"/>
              </a:rPr>
              <a:t>рады решить для Вас вопросы, связанные со страхованием жизни и здоровья</a:t>
            </a:r>
          </a:p>
        </p:txBody>
      </p:sp>
    </p:spTree>
    <p:extLst>
      <p:ext uri="{BB962C8B-B14F-4D97-AF65-F5344CB8AC3E}">
        <p14:creationId xmlns:p14="http://schemas.microsoft.com/office/powerpoint/2010/main" val="428458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Шаблон для создания презентации">
  <a:themeElements>
    <a:clrScheme name="KAPITAL LIFE">
      <a:dk1>
        <a:srgbClr val="3F3F3F"/>
      </a:dk1>
      <a:lt1>
        <a:srgbClr val="FFFFFF"/>
      </a:lt1>
      <a:dk2>
        <a:srgbClr val="F2E9DB"/>
      </a:dk2>
      <a:lt2>
        <a:srgbClr val="FFFFFF"/>
      </a:lt2>
      <a:accent1>
        <a:srgbClr val="B70D18"/>
      </a:accent1>
      <a:accent2>
        <a:srgbClr val="B70D18"/>
      </a:accent2>
      <a:accent3>
        <a:srgbClr val="D8D8D8"/>
      </a:accent3>
      <a:accent4>
        <a:srgbClr val="74000B"/>
      </a:accent4>
      <a:accent5>
        <a:srgbClr val="A5A5A5"/>
      </a:accent5>
      <a:accent6>
        <a:srgbClr val="1F1F1F"/>
      </a:accent6>
      <a:hlink>
        <a:srgbClr val="3F3F3F"/>
      </a:hlink>
      <a:folHlink>
        <a:srgbClr val="858585"/>
      </a:folHlink>
    </a:clrScheme>
    <a:fontScheme name="KL">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lnDef>
  </a:objectDefaults>
  <a:extraClrSchemeLst>
    <a:extraClrScheme>
      <a:clrScheme name="Title 1">
        <a:dk1>
          <a:srgbClr val="000000"/>
        </a:dk1>
        <a:lt1>
          <a:srgbClr val="FFFFFF"/>
        </a:lt1>
        <a:dk2>
          <a:srgbClr val="FFFFCC"/>
        </a:dk2>
        <a:lt2>
          <a:srgbClr val="996633"/>
        </a:lt2>
        <a:accent1>
          <a:srgbClr val="9E0918"/>
        </a:accent1>
        <a:accent2>
          <a:srgbClr val="333399"/>
        </a:accent2>
        <a:accent3>
          <a:srgbClr val="FFFFFF"/>
        </a:accent3>
        <a:accent4>
          <a:srgbClr val="000000"/>
        </a:accent4>
        <a:accent5>
          <a:srgbClr val="CCAAAB"/>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2">
        <a:dk1>
          <a:srgbClr val="000000"/>
        </a:dk1>
        <a:lt1>
          <a:srgbClr val="FFFFFF"/>
        </a:lt1>
        <a:dk2>
          <a:srgbClr val="000000"/>
        </a:dk2>
        <a:lt2>
          <a:srgbClr val="996633"/>
        </a:lt2>
        <a:accent1>
          <a:srgbClr val="9E0918"/>
        </a:accent1>
        <a:accent2>
          <a:srgbClr val="333399"/>
        </a:accent2>
        <a:accent3>
          <a:srgbClr val="FFFFFF"/>
        </a:accent3>
        <a:accent4>
          <a:srgbClr val="000000"/>
        </a:accent4>
        <a:accent5>
          <a:srgbClr val="CCAAAB"/>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3">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itle 4">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5">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6">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8">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9">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10">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11">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13">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для создания презентации</Template>
  <TotalTime>37242</TotalTime>
  <Words>925</Words>
  <Application>Microsoft Office PowerPoint</Application>
  <PresentationFormat>Экран (4:3)</PresentationFormat>
  <Paragraphs>115</Paragraphs>
  <Slides>9</Slides>
  <Notes>1</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9</vt:i4>
      </vt:variant>
    </vt:vector>
  </HeadingPairs>
  <TitlesOfParts>
    <vt:vector size="19" baseType="lpstr">
      <vt:lpstr>Arial</vt:lpstr>
      <vt:lpstr>Calibri</vt:lpstr>
      <vt:lpstr>Calibri Light</vt:lpstr>
      <vt:lpstr>DIN Pro Light</vt:lpstr>
      <vt:lpstr>DIN Pro Regular</vt:lpstr>
      <vt:lpstr>Noto Sans</vt:lpstr>
      <vt:lpstr>Open Sans</vt:lpstr>
      <vt:lpstr>Times New Roman</vt:lpstr>
      <vt:lpstr>Wingdings</vt:lpstr>
      <vt:lpstr>Шаблон для создания презентации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Ивановская Лариса Викторовна</dc:creator>
  <cp:keywords>rgslife.ru</cp:keywords>
  <cp:lastModifiedBy>User</cp:lastModifiedBy>
  <cp:revision>278</cp:revision>
  <cp:lastPrinted>2020-10-30T07:03:23Z</cp:lastPrinted>
  <dcterms:created xsi:type="dcterms:W3CDTF">2018-12-05T10:01:00Z</dcterms:created>
  <dcterms:modified xsi:type="dcterms:W3CDTF">2022-05-13T05:41:50Z</dcterms:modified>
</cp:coreProperties>
</file>