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57" r:id="rId2"/>
    <p:sldMasterId id="2147483769" r:id="rId3"/>
  </p:sldMasterIdLst>
  <p:notesMasterIdLst>
    <p:notesMasterId r:id="rId34"/>
  </p:notesMasterIdLst>
  <p:handoutMasterIdLst>
    <p:handoutMasterId r:id="rId35"/>
  </p:handoutMasterIdLst>
  <p:sldIdLst>
    <p:sldId id="295" r:id="rId4"/>
    <p:sldId id="299" r:id="rId5"/>
    <p:sldId id="310" r:id="rId6"/>
    <p:sldId id="300" r:id="rId7"/>
    <p:sldId id="318" r:id="rId8"/>
    <p:sldId id="319" r:id="rId9"/>
    <p:sldId id="321" r:id="rId10"/>
    <p:sldId id="323" r:id="rId11"/>
    <p:sldId id="324" r:id="rId12"/>
    <p:sldId id="325" r:id="rId13"/>
    <p:sldId id="326" r:id="rId14"/>
    <p:sldId id="327" r:id="rId15"/>
    <p:sldId id="328" r:id="rId16"/>
    <p:sldId id="329" r:id="rId17"/>
    <p:sldId id="330" r:id="rId18"/>
    <p:sldId id="379" r:id="rId19"/>
    <p:sldId id="381" r:id="rId20"/>
    <p:sldId id="383" r:id="rId21"/>
    <p:sldId id="388" r:id="rId22"/>
    <p:sldId id="392" r:id="rId23"/>
    <p:sldId id="389" r:id="rId24"/>
    <p:sldId id="385" r:id="rId25"/>
    <p:sldId id="386" r:id="rId26"/>
    <p:sldId id="387" r:id="rId27"/>
    <p:sldId id="390" r:id="rId28"/>
    <p:sldId id="391" r:id="rId29"/>
    <p:sldId id="393" r:id="rId30"/>
    <p:sldId id="395" r:id="rId31"/>
    <p:sldId id="394" r:id="rId32"/>
    <p:sldId id="380" r:id="rId33"/>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00"/>
    <a:srgbClr val="1C1C73"/>
    <a:srgbClr val="9292DE"/>
    <a:srgbClr val="4A7EBB"/>
    <a:srgbClr val="FFEFD1"/>
    <a:srgbClr val="84C6D8"/>
    <a:srgbClr val="232373"/>
    <a:srgbClr val="2626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615" autoAdjust="0"/>
    <p:restoredTop sz="86447" autoAdjust="0"/>
  </p:normalViewPr>
  <p:slideViewPr>
    <p:cSldViewPr>
      <p:cViewPr>
        <p:scale>
          <a:sx n="90" d="100"/>
          <a:sy n="90" d="100"/>
        </p:scale>
        <p:origin x="-1819" y="29"/>
      </p:cViewPr>
      <p:guideLst>
        <p:guide orient="horz" pos="2160"/>
        <p:guide pos="2880"/>
      </p:guideLst>
    </p:cSldViewPr>
  </p:slideViewPr>
  <p:outlineViewPr>
    <p:cViewPr>
      <p:scale>
        <a:sx n="33" d="100"/>
        <a:sy n="33" d="100"/>
      </p:scale>
      <p:origin x="0" y="228"/>
    </p:cViewPr>
  </p:outlineViewPr>
  <p:notesTextViewPr>
    <p:cViewPr>
      <p:scale>
        <a:sx n="1" d="1"/>
        <a:sy n="1" d="1"/>
      </p:scale>
      <p:origin x="0" y="0"/>
    </p:cViewPr>
  </p:notesTextViewPr>
  <p:notesViewPr>
    <p:cSldViewPr>
      <p:cViewPr varScale="1">
        <p:scale>
          <a:sx n="83" d="100"/>
          <a:sy n="83" d="100"/>
        </p:scale>
        <p:origin x="-199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2016" y="9450222"/>
            <a:ext cx="2945659" cy="496332"/>
          </a:xfrm>
          <a:prstGeom prst="rect">
            <a:avLst/>
          </a:prstGeom>
        </p:spPr>
        <p:txBody>
          <a:bodyPr vert="horz" lIns="91440" tIns="45720" rIns="91440" bIns="45720" rtlCol="0"/>
          <a:lstStyle>
            <a:lvl1pPr algn="r">
              <a:defRPr sz="1200"/>
            </a:lvl1pPr>
          </a:lstStyle>
          <a:p>
            <a:fld id="{CB7A7D08-814C-49CE-83D3-4AE04901EE8D}" type="datetimeFigureOut">
              <a:rPr lang="ru-RU" smtClean="0"/>
              <a:pPr/>
              <a:t>06.12.2021</a:t>
            </a:fld>
            <a:endParaRPr lang="ru-RU"/>
          </a:p>
        </p:txBody>
      </p:sp>
      <p:sp>
        <p:nvSpPr>
          <p:cNvPr id="4" name="Нижний колонтитул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2016" y="0"/>
            <a:ext cx="2945659" cy="496332"/>
          </a:xfrm>
          <a:prstGeom prst="rect">
            <a:avLst/>
          </a:prstGeom>
        </p:spPr>
        <p:txBody>
          <a:bodyPr vert="horz" lIns="91440" tIns="45720" rIns="91440" bIns="45720" rtlCol="0" anchor="b"/>
          <a:lstStyle>
            <a:lvl1pPr algn="r">
              <a:defRPr sz="1200"/>
            </a:lvl1pPr>
          </a:lstStyle>
          <a:p>
            <a:fld id="{8030881F-BD13-4F9E-8A6B-5FE77F398A4F}" type="slidenum">
              <a:rPr lang="ru-RU" smtClean="0"/>
              <a:pPr/>
              <a:t>‹#›</a:t>
            </a:fld>
            <a:endParaRPr lang="ru-RU"/>
          </a:p>
        </p:txBody>
      </p:sp>
    </p:spTree>
    <p:extLst>
      <p:ext uri="{BB962C8B-B14F-4D97-AF65-F5344CB8AC3E}">
        <p14:creationId xmlns:p14="http://schemas.microsoft.com/office/powerpoint/2010/main" val="4219554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5B21534-294E-4927-B0B8-53A95926EA3A}" type="datetimeFigureOut">
              <a:rPr lang="ru-RU" smtClean="0"/>
              <a:pPr/>
              <a:t>06.12.2021</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AB13258-F260-4E28-B59A-CE7FE2AFE407}" type="slidenum">
              <a:rPr lang="ru-RU" smtClean="0"/>
              <a:pPr/>
              <a:t>‹#›</a:t>
            </a:fld>
            <a:endParaRPr lang="ru-RU"/>
          </a:p>
        </p:txBody>
      </p:sp>
    </p:spTree>
    <p:extLst>
      <p:ext uri="{BB962C8B-B14F-4D97-AF65-F5344CB8AC3E}">
        <p14:creationId xmlns:p14="http://schemas.microsoft.com/office/powerpoint/2010/main" val="491577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378716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20992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2686268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2513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89874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06649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90895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1987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34596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55371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351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3097831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05435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499927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97760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012049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532967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6743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06138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241202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554955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096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15439517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098643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55939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994461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1906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410725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299485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31401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154396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396864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3AF76E-CDB4-49CD-BF19-272D0A7B0DD6}" type="slidenum">
              <a:rPr lang="ru-RU" smtClean="0"/>
              <a:pPr/>
              <a:t>‹#›</a:t>
            </a:fld>
            <a:endParaRPr lang="ru-RU"/>
          </a:p>
        </p:txBody>
      </p:sp>
    </p:spTree>
    <p:extLst>
      <p:ext uri="{BB962C8B-B14F-4D97-AF65-F5344CB8AC3E}">
        <p14:creationId xmlns:p14="http://schemas.microsoft.com/office/powerpoint/2010/main" val="6703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AF76E-CDB4-49CD-BF19-272D0A7B0DD6}" type="slidenum">
              <a:rPr lang="ru-RU" smtClean="0"/>
              <a:pPr/>
              <a:t>‹#›</a:t>
            </a:fld>
            <a:endParaRPr lang="ru-RU"/>
          </a:p>
        </p:txBody>
      </p:sp>
    </p:spTree>
    <p:extLst>
      <p:ext uri="{BB962C8B-B14F-4D97-AF65-F5344CB8AC3E}">
        <p14:creationId xmlns:p14="http://schemas.microsoft.com/office/powerpoint/2010/main" val="3566147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742673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AF76E-CDB4-49CD-BF19-272D0A7B0D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0844546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hyperlink" Target="https://proverki.gov.ru/" TargetMode="External"/><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www.fpok.ru/" TargetMode="External"/><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FD1"/>
        </a:solidFill>
        <a:effectLst/>
      </p:bgPr>
    </p:bg>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23628" y="116632"/>
            <a:ext cx="6696744" cy="6356444"/>
          </a:xfrm>
          <a:prstGeom prst="rect">
            <a:avLst/>
          </a:prstGeom>
        </p:spPr>
      </p:pic>
      <p:sp>
        <p:nvSpPr>
          <p:cNvPr id="10" name="Прямоугольник 9"/>
          <p:cNvSpPr/>
          <p:nvPr/>
        </p:nvSpPr>
        <p:spPr>
          <a:xfrm>
            <a:off x="132904" y="108165"/>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Tree>
    <p:extLst>
      <p:ext uri="{BB962C8B-B14F-4D97-AF65-F5344CB8AC3E}">
        <p14:creationId xmlns:p14="http://schemas.microsoft.com/office/powerpoint/2010/main" val="967337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43508" y="260648"/>
            <a:ext cx="8856984" cy="7294305"/>
          </a:xfrm>
          <a:prstGeom prst="rect">
            <a:avLst/>
          </a:prstGeom>
        </p:spPr>
        <p:txBody>
          <a:bodyPr wrap="square">
            <a:spAutoFit/>
          </a:bodyPr>
          <a:lstStyle/>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Учет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мнения выборного органа первичной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профсоюзной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организации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необходим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при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принятии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следующих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решений:</a:t>
            </a: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just"/>
            <a:r>
              <a:rPr lang="ru-RU" dirty="0">
                <a:latin typeface="Verdana" panose="020B0604030504040204" pitchFamily="34" charset="0"/>
                <a:ea typeface="Verdana" panose="020B0604030504040204" pitchFamily="34" charset="0"/>
                <a:cs typeface="Verdana" panose="020B0604030504040204" pitchFamily="34" charset="0"/>
              </a:rPr>
              <a:t>-утверждение правил внутреннего трудового распорядка (ст. 190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-определение форм подготовки и дополнительного профессионального образования работников, перечень необходимых профессий и специальностей, в том числе для направления работников на прохождение независимой оценки квалификации (ст. 196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-разработка и утверждение правил и инструкций по охране труда для работников (ст. 212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-установление норм бесплатной выдачи работникам специальной одежды, специальной обуви и других средств индивидуальной защиты, улучшающие по сравнению с типовыми нормами защиту работников от имеющихся на рабочих местах вредных и (или) опасных факторов, а также особых температурных условий или загрязнения (ст.221 ТК РФ</a:t>
            </a:r>
            <a:r>
              <a:rPr lang="ru-RU" dirty="0" smtClean="0">
                <a:latin typeface="Verdana" panose="020B0604030504040204" pitchFamily="34" charset="0"/>
                <a:ea typeface="Verdana" panose="020B0604030504040204" pitchFamily="34" charset="0"/>
                <a:cs typeface="Verdana" panose="020B0604030504040204" pitchFamily="34" charset="0"/>
              </a:rPr>
              <a:t>);</a:t>
            </a:r>
          </a:p>
          <a:p>
            <a:pPr algn="just"/>
            <a:r>
              <a:rPr lang="ru-RU" dirty="0" smtClean="0">
                <a:latin typeface="Verdana" panose="020B0604030504040204" pitchFamily="34" charset="0"/>
                <a:ea typeface="Verdana" panose="020B0604030504040204" pitchFamily="34" charset="0"/>
                <a:cs typeface="Verdana" panose="020B0604030504040204" pitchFamily="34" charset="0"/>
              </a:rPr>
              <a:t>-установление </a:t>
            </a:r>
            <a:r>
              <a:rPr lang="ru-RU" dirty="0">
                <a:latin typeface="Verdana" panose="020B0604030504040204" pitchFamily="34" charset="0"/>
                <a:ea typeface="Verdana" panose="020B0604030504040204" pitchFamily="34" charset="0"/>
                <a:cs typeface="Verdana" panose="020B0604030504040204" pitchFamily="34" charset="0"/>
              </a:rPr>
              <a:t>степени вины застрахованного </a:t>
            </a:r>
            <a:r>
              <a:rPr lang="ru-RU" dirty="0" smtClean="0">
                <a:latin typeface="Verdana" panose="020B0604030504040204" pitchFamily="34" charset="0"/>
                <a:ea typeface="Verdana" panose="020B0604030504040204" pitchFamily="34" charset="0"/>
                <a:cs typeface="Verdana" panose="020B0604030504040204" pitchFamily="34" charset="0"/>
              </a:rPr>
              <a:t>работника</a:t>
            </a:r>
            <a:r>
              <a:rPr lang="ru-RU" dirty="0">
                <a:latin typeface="Verdana" panose="020B0604030504040204" pitchFamily="34" charset="0"/>
                <a:ea typeface="Verdana" panose="020B0604030504040204" pitchFamily="34" charset="0"/>
                <a:cs typeface="Verdana" panose="020B0604030504040204" pitchFamily="34" charset="0"/>
              </a:rPr>
              <a:t> </a:t>
            </a:r>
            <a:r>
              <a:rPr lang="ru-RU" dirty="0" smtClean="0">
                <a:latin typeface="Verdana" panose="020B0604030504040204" pitchFamily="34" charset="0"/>
                <a:ea typeface="Verdana" panose="020B0604030504040204" pitchFamily="34" charset="0"/>
                <a:cs typeface="Verdana" panose="020B0604030504040204" pitchFamily="34" charset="0"/>
              </a:rPr>
              <a:t>(ст.229.2 </a:t>
            </a:r>
            <a:r>
              <a:rPr lang="ru-RU" dirty="0">
                <a:latin typeface="Verdana" panose="020B0604030504040204" pitchFamily="34" charset="0"/>
                <a:ea typeface="Verdana" panose="020B0604030504040204" pitchFamily="34" charset="0"/>
                <a:cs typeface="Verdana" panose="020B0604030504040204" pitchFamily="34" charset="0"/>
              </a:rPr>
              <a:t>ТК РФ</a:t>
            </a:r>
            <a:r>
              <a:rPr lang="ru-RU" dirty="0" smtClean="0">
                <a:latin typeface="Verdana" panose="020B0604030504040204" pitchFamily="34" charset="0"/>
                <a:ea typeface="Verdana" panose="020B0604030504040204" pitchFamily="34" charset="0"/>
                <a:cs typeface="Verdana" panose="020B0604030504040204" pitchFamily="34" charset="0"/>
              </a:rPr>
              <a:t>);</a:t>
            </a:r>
          </a:p>
          <a:p>
            <a:pPr algn="just"/>
            <a:r>
              <a:rPr lang="ru-RU" dirty="0" smtClean="0">
                <a:latin typeface="Verdana" panose="020B0604030504040204" pitchFamily="34" charset="0"/>
                <a:ea typeface="Verdana" panose="020B0604030504040204" pitchFamily="34" charset="0"/>
                <a:cs typeface="Verdana" panose="020B0604030504040204" pitchFamily="34" charset="0"/>
              </a:rPr>
              <a:t>-электронный документооборот;</a:t>
            </a:r>
            <a:endParaRPr lang="ru-RU" dirty="0" smtClean="0">
              <a:latin typeface="Verdana" panose="020B0604030504040204" pitchFamily="34" charset="0"/>
              <a:ea typeface="Verdana" panose="020B0604030504040204" pitchFamily="34" charset="0"/>
              <a:cs typeface="Verdana" panose="020B0604030504040204" pitchFamily="34" charset="0"/>
            </a:endParaRPr>
          </a:p>
          <a:p>
            <a:pPr algn="just"/>
            <a:r>
              <a:rPr lang="ru-RU" dirty="0" smtClean="0">
                <a:latin typeface="Verdana" panose="020B0604030504040204" pitchFamily="34" charset="0"/>
                <a:ea typeface="Verdana" panose="020B0604030504040204" pitchFamily="34" charset="0"/>
                <a:cs typeface="Verdana" panose="020B0604030504040204" pitchFamily="34" charset="0"/>
              </a:rPr>
              <a:t>-другие случаи</a:t>
            </a:r>
            <a:r>
              <a:rPr lang="ru-RU" dirty="0" smtClean="0"/>
              <a:t>.</a:t>
            </a:r>
            <a:endParaRPr lang="ru-RU" dirty="0"/>
          </a:p>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endParaRPr lang="ru-RU" dirty="0">
              <a:latin typeface="Verdana" panose="020B0604030504040204" pitchFamily="34" charset="0"/>
              <a:ea typeface="Verdana" panose="020B0604030504040204" pitchFamily="34" charset="0"/>
              <a:cs typeface="Verdana" panose="020B0604030504040204" pitchFamily="34" charset="0"/>
            </a:endParaRP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514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79512" y="1230291"/>
            <a:ext cx="8856984" cy="1200329"/>
          </a:xfrm>
          <a:prstGeom prst="rect">
            <a:avLst/>
          </a:prstGeom>
        </p:spPr>
        <p:txBody>
          <a:bodyPr wrap="square">
            <a:spAutoFit/>
          </a:bodyPr>
          <a:lstStyle/>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endParaRPr lang="ru-RU" dirty="0">
              <a:latin typeface="Verdana" panose="020B0604030504040204" pitchFamily="34" charset="0"/>
              <a:ea typeface="Verdana" panose="020B0604030504040204" pitchFamily="34" charset="0"/>
              <a:cs typeface="Verdana" panose="020B0604030504040204" pitchFamily="34" charset="0"/>
            </a:endParaRP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
        <p:nvSpPr>
          <p:cNvPr id="5" name="Прямоугольник 4"/>
          <p:cNvSpPr/>
          <p:nvPr/>
        </p:nvSpPr>
        <p:spPr>
          <a:xfrm>
            <a:off x="1841940" y="383666"/>
            <a:ext cx="5511444" cy="1077218"/>
          </a:xfrm>
          <a:prstGeom prst="rect">
            <a:avLst/>
          </a:prstGeom>
        </p:spPr>
        <p:txBody>
          <a:bodyPr wrap="none">
            <a:spAutoFit/>
          </a:bodyPr>
          <a:lstStyle/>
          <a:p>
            <a:pPr algn="ctr"/>
            <a:r>
              <a:rPr lang="ru-RU" sz="2000" b="1" dirty="0" smtClean="0">
                <a:solidFill>
                  <a:srgbClr val="FF0000"/>
                </a:solidFill>
                <a:latin typeface="Verdana" pitchFamily="34" charset="0"/>
                <a:ea typeface="Verdana" pitchFamily="34" charset="0"/>
                <a:cs typeface="Verdana" pitchFamily="34" charset="0"/>
              </a:rPr>
              <a:t>Порядок учета мнения ППО</a:t>
            </a:r>
          </a:p>
          <a:p>
            <a:pPr algn="ctr"/>
            <a:r>
              <a:rPr lang="ru-RU" sz="2000" b="1" dirty="0" smtClean="0">
                <a:solidFill>
                  <a:srgbClr val="FF0000"/>
                </a:solidFill>
                <a:latin typeface="Verdana" pitchFamily="34" charset="0"/>
                <a:ea typeface="Verdana" pitchFamily="34" charset="0"/>
                <a:cs typeface="Verdana" pitchFamily="34" charset="0"/>
              </a:rPr>
              <a:t> при принятии ЛНА (ст. 372 ТК РФ):</a:t>
            </a:r>
          </a:p>
          <a:p>
            <a:pPr algn="ctr"/>
            <a:endParaRPr lang="en-US" sz="2400" b="1" dirty="0">
              <a:solidFill>
                <a:srgbClr val="FF0000"/>
              </a:solidFill>
              <a:latin typeface="Verdana" pitchFamily="34" charset="0"/>
              <a:ea typeface="Verdana" pitchFamily="34" charset="0"/>
              <a:cs typeface="Verdana" pitchFamily="34" charset="0"/>
            </a:endParaRPr>
          </a:p>
        </p:txBody>
      </p:sp>
      <p:sp>
        <p:nvSpPr>
          <p:cNvPr id="13" name="Прямоугольник 12"/>
          <p:cNvSpPr/>
          <p:nvPr/>
        </p:nvSpPr>
        <p:spPr>
          <a:xfrm>
            <a:off x="1074638" y="1282999"/>
            <a:ext cx="7128792" cy="37076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Работодатель направляет проект ЛНА и обоснование к нему в ППО</a:t>
            </a:r>
            <a:endParaRPr lang="ru-RU"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15" name="Прямая со стрелкой 14"/>
          <p:cNvCxnSpPr>
            <a:stCxn id="13" idx="2"/>
            <a:endCxn id="16" idx="0"/>
          </p:cNvCxnSpPr>
          <p:nvPr/>
        </p:nvCxnSpPr>
        <p:spPr>
          <a:xfrm>
            <a:off x="4639034" y="1653767"/>
            <a:ext cx="9066" cy="1949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Прямоугольник 15"/>
          <p:cNvSpPr/>
          <p:nvPr/>
        </p:nvSpPr>
        <p:spPr>
          <a:xfrm>
            <a:off x="1083704" y="1848742"/>
            <a:ext cx="7128792" cy="44641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Не позднее пяти рабочих дней ППО рассматривает проект ЛНА</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8" name="Прямая со стрелкой 17"/>
          <p:cNvCxnSpPr>
            <a:stCxn id="16" idx="2"/>
          </p:cNvCxnSpPr>
          <p:nvPr/>
        </p:nvCxnSpPr>
        <p:spPr>
          <a:xfrm>
            <a:off x="4648100" y="2295159"/>
            <a:ext cx="0" cy="34175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Прямоугольник 18"/>
          <p:cNvSpPr/>
          <p:nvPr/>
        </p:nvSpPr>
        <p:spPr>
          <a:xfrm>
            <a:off x="1108934" y="2643776"/>
            <a:ext cx="7103562"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ППО направляет работодателю мотивированное мнение в письменной форме</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1" name="Прямая со стрелкой 20"/>
          <p:cNvCxnSpPr/>
          <p:nvPr/>
        </p:nvCxnSpPr>
        <p:spPr>
          <a:xfrm flipH="1">
            <a:off x="1331640" y="3068960"/>
            <a:ext cx="1728192"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p:nvPr/>
        </p:nvCxnSpPr>
        <p:spPr>
          <a:xfrm>
            <a:off x="7092280" y="3068960"/>
            <a:ext cx="0"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Прямоугольник 24"/>
          <p:cNvSpPr/>
          <p:nvPr/>
        </p:nvSpPr>
        <p:spPr>
          <a:xfrm>
            <a:off x="3635897" y="3356992"/>
            <a:ext cx="5256584" cy="57606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latin typeface="Verdana" panose="020B0604030504040204" pitchFamily="34" charset="0"/>
                <a:ea typeface="Verdana" panose="020B0604030504040204" pitchFamily="34" charset="0"/>
                <a:cs typeface="Verdana" panose="020B0604030504040204" pitchFamily="34" charset="0"/>
              </a:rPr>
              <a:t>ППО не соглашается с проектом ЛНА или дает предложения по его совершенствованию</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26" name="Прямоугольник 25"/>
          <p:cNvSpPr/>
          <p:nvPr/>
        </p:nvSpPr>
        <p:spPr>
          <a:xfrm>
            <a:off x="395536" y="3453000"/>
            <a:ext cx="2448272" cy="4080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latin typeface="Verdana" panose="020B0604030504040204" pitchFamily="34" charset="0"/>
                <a:ea typeface="Verdana" panose="020B0604030504040204" pitchFamily="34" charset="0"/>
                <a:cs typeface="Verdana" panose="020B0604030504040204" pitchFamily="34" charset="0"/>
              </a:rPr>
              <a:t>ППО соглашается с проектом</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cxnSp>
        <p:nvCxnSpPr>
          <p:cNvPr id="28" name="Прямая со стрелкой 27"/>
          <p:cNvCxnSpPr/>
          <p:nvPr/>
        </p:nvCxnSpPr>
        <p:spPr>
          <a:xfrm>
            <a:off x="1619672" y="3933056"/>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Прямоугольник 28"/>
          <p:cNvSpPr/>
          <p:nvPr/>
        </p:nvSpPr>
        <p:spPr>
          <a:xfrm>
            <a:off x="395536" y="4293096"/>
            <a:ext cx="2448272" cy="50405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latin typeface="Verdana" panose="020B0604030504040204" pitchFamily="34" charset="0"/>
                <a:ea typeface="Verdana" panose="020B0604030504040204" pitchFamily="34" charset="0"/>
                <a:cs typeface="Verdana" panose="020B0604030504040204" pitchFamily="34" charset="0"/>
              </a:rPr>
              <a:t>Работодатель принимает (утверждает) ЛНА</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cxnSp>
        <p:nvCxnSpPr>
          <p:cNvPr id="33" name="Прямая со стрелкой 32"/>
          <p:cNvCxnSpPr/>
          <p:nvPr/>
        </p:nvCxnSpPr>
        <p:spPr>
          <a:xfrm>
            <a:off x="3923928" y="3933056"/>
            <a:ext cx="0"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9" name="Прямоугольник 38"/>
          <p:cNvSpPr/>
          <p:nvPr/>
        </p:nvSpPr>
        <p:spPr>
          <a:xfrm>
            <a:off x="3419872" y="4293096"/>
            <a:ext cx="3744416"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latin typeface="Verdana" panose="020B0604030504040204" pitchFamily="34" charset="0"/>
                <a:ea typeface="Verdana" panose="020B0604030504040204" pitchFamily="34" charset="0"/>
                <a:cs typeface="Verdana" panose="020B0604030504040204" pitchFamily="34" charset="0"/>
              </a:rPr>
              <a:t>Работодатель соглашается с мнением ППО</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cxnSp>
        <p:nvCxnSpPr>
          <p:cNvPr id="41" name="Прямая со стрелкой 40"/>
          <p:cNvCxnSpPr/>
          <p:nvPr/>
        </p:nvCxnSpPr>
        <p:spPr>
          <a:xfrm>
            <a:off x="8100392" y="4005064"/>
            <a:ext cx="0" cy="7920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4" name="Прямоугольник 43"/>
          <p:cNvSpPr/>
          <p:nvPr/>
        </p:nvSpPr>
        <p:spPr>
          <a:xfrm>
            <a:off x="3419873" y="4869160"/>
            <a:ext cx="5472608" cy="50405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latin typeface="Verdana" panose="020B0604030504040204" pitchFamily="34" charset="0"/>
                <a:ea typeface="Verdana" panose="020B0604030504040204" pitchFamily="34" charset="0"/>
                <a:cs typeface="Verdana" panose="020B0604030504040204" pitchFamily="34" charset="0"/>
              </a:rPr>
              <a:t>В течение трех дней после получения мотивированного мнения ППО работодатель проводит дополнительные консультации с ним</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cxnSp>
        <p:nvCxnSpPr>
          <p:cNvPr id="7" name="Прямая со стрелкой 6"/>
          <p:cNvCxnSpPr/>
          <p:nvPr/>
        </p:nvCxnSpPr>
        <p:spPr>
          <a:xfrm>
            <a:off x="3923928" y="5445224"/>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Прямоугольник 7"/>
          <p:cNvSpPr/>
          <p:nvPr/>
        </p:nvSpPr>
        <p:spPr>
          <a:xfrm>
            <a:off x="827584" y="5865808"/>
            <a:ext cx="3456384" cy="4320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latin typeface="Verdana" panose="020B0604030504040204" pitchFamily="34" charset="0"/>
                <a:ea typeface="Verdana" panose="020B0604030504040204" pitchFamily="34" charset="0"/>
                <a:cs typeface="Verdana" panose="020B0604030504040204" pitchFamily="34" charset="0"/>
              </a:rPr>
              <a:t>Вырабатывается взаимоприемлемое решение</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cxnSp>
        <p:nvCxnSpPr>
          <p:cNvPr id="10" name="Прямая со стрелкой 9"/>
          <p:cNvCxnSpPr/>
          <p:nvPr/>
        </p:nvCxnSpPr>
        <p:spPr>
          <a:xfrm flipV="1">
            <a:off x="1619672" y="5013176"/>
            <a:ext cx="0" cy="5760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Прямая со стрелкой 16"/>
          <p:cNvCxnSpPr/>
          <p:nvPr/>
        </p:nvCxnSpPr>
        <p:spPr>
          <a:xfrm>
            <a:off x="8100392" y="5445224"/>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Прямоугольник 23"/>
          <p:cNvSpPr/>
          <p:nvPr/>
        </p:nvSpPr>
        <p:spPr>
          <a:xfrm>
            <a:off x="4572000" y="5865808"/>
            <a:ext cx="4104456" cy="4320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err="1" smtClean="0">
                <a:latin typeface="Verdana" panose="020B0604030504040204" pitchFamily="34" charset="0"/>
                <a:ea typeface="Verdana" panose="020B0604030504040204" pitchFamily="34" charset="0"/>
                <a:cs typeface="Verdana" panose="020B0604030504040204" pitchFamily="34" charset="0"/>
              </a:rPr>
              <a:t>недостижении</a:t>
            </a:r>
            <a:r>
              <a:rPr lang="ru-RU" sz="1200" dirty="0" smtClean="0">
                <a:latin typeface="Verdana" panose="020B0604030504040204" pitchFamily="34" charset="0"/>
                <a:ea typeface="Verdana" panose="020B0604030504040204" pitchFamily="34" charset="0"/>
                <a:cs typeface="Verdana" panose="020B0604030504040204" pitchFamily="34" charset="0"/>
              </a:rPr>
              <a:t> согласия оформляется протокол разногласий</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47365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79512" y="1230291"/>
            <a:ext cx="8856984" cy="646331"/>
          </a:xfrm>
          <a:prstGeom prst="rect">
            <a:avLst/>
          </a:prstGeom>
        </p:spPr>
        <p:txBody>
          <a:bodyPr wrap="square">
            <a:spAutoFit/>
          </a:bodyPr>
          <a:lstStyle/>
          <a:p>
            <a:endParaRPr lang="ru-RU" dirty="0">
              <a:latin typeface="Verdana" panose="020B0604030504040204" pitchFamily="34" charset="0"/>
              <a:ea typeface="Verdana" panose="020B0604030504040204" pitchFamily="34" charset="0"/>
              <a:cs typeface="Verdana" panose="020B0604030504040204" pitchFamily="34" charset="0"/>
            </a:endParaRP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
        <p:nvSpPr>
          <p:cNvPr id="5" name="Прямоугольник 4"/>
          <p:cNvSpPr/>
          <p:nvPr/>
        </p:nvSpPr>
        <p:spPr>
          <a:xfrm>
            <a:off x="1764997" y="383666"/>
            <a:ext cx="5665332" cy="1077218"/>
          </a:xfrm>
          <a:prstGeom prst="rect">
            <a:avLst/>
          </a:prstGeom>
        </p:spPr>
        <p:txBody>
          <a:bodyPr wrap="none">
            <a:spAutoFit/>
          </a:bodyPr>
          <a:lstStyle/>
          <a:p>
            <a:pPr algn="ctr"/>
            <a:r>
              <a:rPr lang="ru-RU" sz="2000" b="1" dirty="0" smtClean="0">
                <a:solidFill>
                  <a:srgbClr val="FF0000"/>
                </a:solidFill>
                <a:latin typeface="Verdana" pitchFamily="34" charset="0"/>
                <a:ea typeface="Verdana" pitchFamily="34" charset="0"/>
                <a:cs typeface="Verdana" pitchFamily="34" charset="0"/>
              </a:rPr>
              <a:t>Порядок учета мнения ППО</a:t>
            </a:r>
          </a:p>
          <a:p>
            <a:pPr algn="ctr"/>
            <a:r>
              <a:rPr lang="ru-RU" sz="2000" b="1" dirty="0" smtClean="0">
                <a:solidFill>
                  <a:srgbClr val="FF0000"/>
                </a:solidFill>
                <a:latin typeface="Verdana" pitchFamily="34" charset="0"/>
                <a:ea typeface="Verdana" pitchFamily="34" charset="0"/>
                <a:cs typeface="Verdana" pitchFamily="34" charset="0"/>
              </a:rPr>
              <a:t> при принятии ЛНА (ст. 372 ТК РФ):</a:t>
            </a:r>
          </a:p>
          <a:p>
            <a:pPr algn="ctr"/>
            <a:endParaRPr lang="en-US" sz="2400" b="1" dirty="0">
              <a:solidFill>
                <a:srgbClr val="FF0000"/>
              </a:solidFill>
              <a:latin typeface="Verdana" pitchFamily="34" charset="0"/>
              <a:ea typeface="Verdana" pitchFamily="34" charset="0"/>
              <a:cs typeface="Verdana" pitchFamily="34" charset="0"/>
            </a:endParaRPr>
          </a:p>
        </p:txBody>
      </p:sp>
      <p:sp>
        <p:nvSpPr>
          <p:cNvPr id="6" name="Прямоугольник 5"/>
          <p:cNvSpPr/>
          <p:nvPr/>
        </p:nvSpPr>
        <p:spPr>
          <a:xfrm>
            <a:off x="755576" y="1553456"/>
            <a:ext cx="7920880" cy="72341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При </a:t>
            </a:r>
            <a:r>
              <a:rPr lang="ru-RU" sz="1600" dirty="0" err="1" smtClean="0">
                <a:latin typeface="Verdana" panose="020B0604030504040204" pitchFamily="34" charset="0"/>
                <a:ea typeface="Verdana" panose="020B0604030504040204" pitchFamily="34" charset="0"/>
                <a:cs typeface="Verdana" panose="020B0604030504040204" pitchFamily="34" charset="0"/>
              </a:rPr>
              <a:t>недостижении</a:t>
            </a:r>
            <a:r>
              <a:rPr lang="ru-RU" sz="1600" dirty="0" smtClean="0">
                <a:latin typeface="Verdana" panose="020B0604030504040204" pitchFamily="34" charset="0"/>
                <a:ea typeface="Verdana" panose="020B0604030504040204" pitchFamily="34" charset="0"/>
                <a:cs typeface="Verdana" panose="020B0604030504040204" pitchFamily="34" charset="0"/>
              </a:rPr>
              <a:t> согласия после оформления протокола разногласий:</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11" name="Прямая со стрелкой 10"/>
          <p:cNvCxnSpPr/>
          <p:nvPr/>
        </p:nvCxnSpPr>
        <p:spPr>
          <a:xfrm>
            <a:off x="2051720" y="2420888"/>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p:nvPr/>
        </p:nvCxnSpPr>
        <p:spPr>
          <a:xfrm>
            <a:off x="7092280" y="2420888"/>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Прямоугольник 21"/>
          <p:cNvSpPr/>
          <p:nvPr/>
        </p:nvSpPr>
        <p:spPr>
          <a:xfrm>
            <a:off x="755576" y="2780928"/>
            <a:ext cx="3852428" cy="50405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ППО обжалует проект ЛНА через:</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sp>
        <p:nvSpPr>
          <p:cNvPr id="27" name="Прямоугольник 26"/>
          <p:cNvSpPr/>
          <p:nvPr/>
        </p:nvSpPr>
        <p:spPr>
          <a:xfrm>
            <a:off x="4860032" y="2780928"/>
            <a:ext cx="3816424" cy="50405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ППО проводит процедуры по разрешению КТС</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31" name="Прямая со стрелкой 30"/>
          <p:cNvCxnSpPr/>
          <p:nvPr/>
        </p:nvCxnSpPr>
        <p:spPr>
          <a:xfrm>
            <a:off x="2051720" y="3356992"/>
            <a:ext cx="3464"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6" name="Прямоугольник 35"/>
          <p:cNvSpPr/>
          <p:nvPr/>
        </p:nvSpPr>
        <p:spPr>
          <a:xfrm>
            <a:off x="755576" y="3861048"/>
            <a:ext cx="3024336" cy="7200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Государственную инспекцию труда в Кемеровской области</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46" name="Прямая со стрелкой 45"/>
          <p:cNvCxnSpPr/>
          <p:nvPr/>
        </p:nvCxnSpPr>
        <p:spPr>
          <a:xfrm>
            <a:off x="3491880" y="3356992"/>
            <a:ext cx="1224136"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Прямоугольник 46"/>
          <p:cNvSpPr/>
          <p:nvPr/>
        </p:nvSpPr>
        <p:spPr>
          <a:xfrm>
            <a:off x="4427984" y="3861048"/>
            <a:ext cx="1584176" cy="7200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dirty="0" smtClean="0"/>
              <a:t>СУД</a:t>
            </a:r>
            <a:endParaRPr lang="ru-RU" dirty="0"/>
          </a:p>
        </p:txBody>
      </p:sp>
      <p:cxnSp>
        <p:nvCxnSpPr>
          <p:cNvPr id="51" name="Прямая со стрелкой 50"/>
          <p:cNvCxnSpPr/>
          <p:nvPr/>
        </p:nvCxnSpPr>
        <p:spPr>
          <a:xfrm>
            <a:off x="2055184" y="4725144"/>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5" name="Прямоугольник 54"/>
          <p:cNvSpPr/>
          <p:nvPr/>
        </p:nvSpPr>
        <p:spPr>
          <a:xfrm>
            <a:off x="755576" y="5229200"/>
            <a:ext cx="4608512" cy="8640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400" dirty="0" smtClean="0">
                <a:latin typeface="Verdana" panose="020B0604030504040204" pitchFamily="34" charset="0"/>
                <a:ea typeface="Verdana" panose="020B0604030504040204" pitchFamily="34" charset="0"/>
                <a:cs typeface="Verdana" panose="020B0604030504040204" pitchFamily="34" charset="0"/>
              </a:rPr>
              <a:t>В течение одного месяца со дня получения заявления (жалобы) проводит проверку. В случае выявления нарушения выдает предписание об отмене ЛНА</a:t>
            </a:r>
            <a:endParaRPr lang="ru-RU"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7" name="Прямая со стрелкой 56"/>
          <p:cNvCxnSpPr/>
          <p:nvPr/>
        </p:nvCxnSpPr>
        <p:spPr>
          <a:xfrm>
            <a:off x="5508104" y="5661248"/>
            <a:ext cx="36004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8" name="Прямоугольник 57"/>
          <p:cNvSpPr/>
          <p:nvPr/>
        </p:nvSpPr>
        <p:spPr>
          <a:xfrm>
            <a:off x="6012160" y="5229200"/>
            <a:ext cx="2736304" cy="8394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400" dirty="0" smtClean="0">
                <a:latin typeface="Verdana" panose="020B0604030504040204" pitchFamily="34" charset="0"/>
                <a:ea typeface="Verdana" panose="020B0604030504040204" pitchFamily="34" charset="0"/>
                <a:cs typeface="Verdana" panose="020B0604030504040204" pitchFamily="34" charset="0"/>
              </a:rPr>
              <a:t>Работодатель вправе обжаловать данное предписание в судебном порядке в течение 10 дней</a:t>
            </a:r>
            <a:endParaRPr lang="ru-RU" sz="1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93236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9" name="Прямоугольник 8"/>
          <p:cNvSpPr/>
          <p:nvPr/>
        </p:nvSpPr>
        <p:spPr>
          <a:xfrm>
            <a:off x="395536" y="692696"/>
            <a:ext cx="8496944" cy="1754326"/>
          </a:xfrm>
          <a:prstGeom prst="rect">
            <a:avLst/>
          </a:prstGeom>
        </p:spPr>
        <p:txBody>
          <a:bodyPr wrap="square">
            <a:spAutoFit/>
          </a:bodyPr>
          <a:lstStyle/>
          <a:p>
            <a:pPr algn="ct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Учет мнения выборного органа первичной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профсоюзной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организации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осуществляется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при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принятии решения об увольнении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по инициативе работодателя работников, являющихся членами профсоюза, предусмотренным:</a:t>
            </a:r>
          </a:p>
          <a:p>
            <a:pPr algn="ctr"/>
            <a:endParaRPr lang="ru-RU" b="1" dirty="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Прямоугольник 9"/>
          <p:cNvSpPr/>
          <p:nvPr/>
        </p:nvSpPr>
        <p:spPr>
          <a:xfrm>
            <a:off x="107504" y="2492896"/>
            <a:ext cx="8784976" cy="3693319"/>
          </a:xfrm>
          <a:prstGeom prst="rect">
            <a:avLst/>
          </a:prstGeom>
        </p:spPr>
        <p:txBody>
          <a:bodyPr wrap="square">
            <a:spAutoFit/>
          </a:bodyPr>
          <a:lstStyle/>
          <a:p>
            <a:pPr algn="just"/>
            <a:r>
              <a:rPr lang="ru-RU" dirty="0" smtClean="0">
                <a:latin typeface="Verdana" panose="020B0604030504040204" pitchFamily="34" charset="0"/>
                <a:ea typeface="Verdana" panose="020B0604030504040204" pitchFamily="34" charset="0"/>
                <a:cs typeface="Verdana" panose="020B0604030504040204" pitchFamily="34" charset="0"/>
              </a:rPr>
              <a:t>-пунктом </a:t>
            </a:r>
            <a:r>
              <a:rPr lang="ru-RU" dirty="0">
                <a:latin typeface="Verdana" panose="020B0604030504040204" pitchFamily="34" charset="0"/>
                <a:ea typeface="Verdana" panose="020B0604030504040204" pitchFamily="34" charset="0"/>
                <a:cs typeface="Verdana" panose="020B0604030504040204" pitchFamily="34" charset="0"/>
              </a:rPr>
              <a:t>2 части первой статьи 81 ТК РФ (сокращение численности или штата работников организации, индивидуального предпринимателя</a:t>
            </a:r>
            <a:r>
              <a:rPr lang="ru-RU" dirty="0" smtClean="0">
                <a:latin typeface="Verdana" panose="020B0604030504040204" pitchFamily="34" charset="0"/>
                <a:ea typeface="Verdana" panose="020B0604030504040204" pitchFamily="34" charset="0"/>
                <a:cs typeface="Verdana" panose="020B0604030504040204" pitchFamily="34" charset="0"/>
              </a:rPr>
              <a:t>),</a:t>
            </a:r>
          </a:p>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just"/>
            <a:r>
              <a:rPr lang="ru-RU" dirty="0">
                <a:latin typeface="Verdana" panose="020B0604030504040204" pitchFamily="34" charset="0"/>
                <a:ea typeface="Verdana" panose="020B0604030504040204" pitchFamily="34" charset="0"/>
                <a:cs typeface="Verdana" panose="020B0604030504040204" pitchFamily="34" charset="0"/>
              </a:rPr>
              <a:t>-</a:t>
            </a:r>
            <a:r>
              <a:rPr lang="ru-RU" dirty="0" smtClean="0">
                <a:latin typeface="Verdana" panose="020B0604030504040204" pitchFamily="34" charset="0"/>
                <a:ea typeface="Verdana" panose="020B0604030504040204" pitchFamily="34" charset="0"/>
                <a:cs typeface="Verdana" panose="020B0604030504040204" pitchFamily="34" charset="0"/>
              </a:rPr>
              <a:t>пунктом </a:t>
            </a:r>
            <a:r>
              <a:rPr lang="ru-RU" dirty="0">
                <a:latin typeface="Verdana" panose="020B0604030504040204" pitchFamily="34" charset="0"/>
                <a:ea typeface="Verdana" panose="020B0604030504040204" pitchFamily="34" charset="0"/>
                <a:cs typeface="Verdana" panose="020B0604030504040204" pitchFamily="34" charset="0"/>
              </a:rPr>
              <a:t>3 части первой статьи 81 ТК РФ (несоответствие работника занимаемой должности или выполняемой работе вследствие недостаточной квалификации, подтвержденной результатами </a:t>
            </a:r>
            <a:r>
              <a:rPr lang="ru-RU" dirty="0" smtClean="0">
                <a:latin typeface="Verdana" panose="020B0604030504040204" pitchFamily="34" charset="0"/>
                <a:ea typeface="Verdana" panose="020B0604030504040204" pitchFamily="34" charset="0"/>
                <a:cs typeface="Verdana" panose="020B0604030504040204" pitchFamily="34" charset="0"/>
              </a:rPr>
              <a:t>аттестации),</a:t>
            </a:r>
          </a:p>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just"/>
            <a:r>
              <a:rPr lang="ru-RU" dirty="0">
                <a:latin typeface="Verdana" panose="020B0604030504040204" pitchFamily="34" charset="0"/>
                <a:ea typeface="Verdana" panose="020B0604030504040204" pitchFamily="34" charset="0"/>
                <a:cs typeface="Verdana" panose="020B0604030504040204" pitchFamily="34" charset="0"/>
              </a:rPr>
              <a:t>-</a:t>
            </a:r>
            <a:r>
              <a:rPr lang="ru-RU" dirty="0" smtClean="0">
                <a:latin typeface="Verdana" panose="020B0604030504040204" pitchFamily="34" charset="0"/>
                <a:ea typeface="Verdana" panose="020B0604030504040204" pitchFamily="34" charset="0"/>
                <a:cs typeface="Verdana" panose="020B0604030504040204" pitchFamily="34" charset="0"/>
              </a:rPr>
              <a:t>пунктом </a:t>
            </a:r>
            <a:r>
              <a:rPr lang="ru-RU" dirty="0">
                <a:latin typeface="Verdana" panose="020B0604030504040204" pitchFamily="34" charset="0"/>
                <a:ea typeface="Verdana" panose="020B0604030504040204" pitchFamily="34" charset="0"/>
                <a:cs typeface="Verdana" panose="020B0604030504040204" pitchFamily="34" charset="0"/>
              </a:rPr>
              <a:t>5 </a:t>
            </a:r>
            <a:r>
              <a:rPr lang="ru-RU" dirty="0" smtClean="0">
                <a:latin typeface="Verdana" panose="020B0604030504040204" pitchFamily="34" charset="0"/>
                <a:ea typeface="Verdana" panose="020B0604030504040204" pitchFamily="34" charset="0"/>
                <a:cs typeface="Verdana" panose="020B0604030504040204" pitchFamily="34" charset="0"/>
              </a:rPr>
              <a:t>части </a:t>
            </a:r>
            <a:r>
              <a:rPr lang="ru-RU" dirty="0">
                <a:latin typeface="Verdana" panose="020B0604030504040204" pitchFamily="34" charset="0"/>
                <a:ea typeface="Verdana" panose="020B0604030504040204" pitchFamily="34" charset="0"/>
                <a:cs typeface="Verdana" panose="020B0604030504040204" pitchFamily="34" charset="0"/>
              </a:rPr>
              <a:t>первой статьи 81 ТК РФ (неоднократное неисполнение работником без уважительных причин трудовых обязанностей, если он имеет дисциплинарное взыскание) - (ст.82 ТК РФ</a:t>
            </a:r>
            <a:r>
              <a:rPr lang="ru-RU" dirty="0" smtClean="0">
                <a:latin typeface="Verdana" panose="020B0604030504040204" pitchFamily="34" charset="0"/>
                <a:ea typeface="Verdana" panose="020B0604030504040204" pitchFamily="34" charset="0"/>
                <a:cs typeface="Verdana" panose="020B0604030504040204" pitchFamily="34" charset="0"/>
              </a:rPr>
              <a:t>).</a:t>
            </a:r>
            <a:endParaRPr lang="ru-RU"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66465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8" name="Прямоугольник 7"/>
          <p:cNvSpPr/>
          <p:nvPr/>
        </p:nvSpPr>
        <p:spPr>
          <a:xfrm>
            <a:off x="1115616" y="332655"/>
            <a:ext cx="6552727" cy="1323439"/>
          </a:xfrm>
          <a:prstGeom prst="rect">
            <a:avLst/>
          </a:prstGeom>
        </p:spPr>
        <p:txBody>
          <a:bodyPr wrap="square">
            <a:spAutoFit/>
          </a:bodyPr>
          <a:lstStyle/>
          <a:p>
            <a:pPr algn="ctr"/>
            <a:r>
              <a:rPr lang="ru-RU" sz="2000" b="1" dirty="0" smtClean="0">
                <a:solidFill>
                  <a:srgbClr val="FF0000"/>
                </a:solidFill>
                <a:latin typeface="Verdana" pitchFamily="34" charset="0"/>
                <a:ea typeface="Verdana" pitchFamily="34" charset="0"/>
                <a:cs typeface="Verdana" pitchFamily="34" charset="0"/>
              </a:rPr>
              <a:t>Порядок учета мотивированного мнения ППО при расторжении трудового договора по инициативе работодателя (</a:t>
            </a:r>
            <a:r>
              <a:rPr lang="ru-RU" sz="2000" b="1" dirty="0" err="1" smtClean="0">
                <a:solidFill>
                  <a:srgbClr val="FF0000"/>
                </a:solidFill>
                <a:latin typeface="Verdana" pitchFamily="34" charset="0"/>
                <a:ea typeface="Verdana" pitchFamily="34" charset="0"/>
                <a:cs typeface="Verdana" pitchFamily="34" charset="0"/>
              </a:rPr>
              <a:t>ст.ст</a:t>
            </a:r>
            <a:r>
              <a:rPr lang="ru-RU" sz="2000" b="1" dirty="0" smtClean="0">
                <a:solidFill>
                  <a:srgbClr val="FF0000"/>
                </a:solidFill>
                <a:latin typeface="Verdana" pitchFamily="34" charset="0"/>
                <a:ea typeface="Verdana" pitchFamily="34" charset="0"/>
                <a:cs typeface="Verdana" pitchFamily="34" charset="0"/>
              </a:rPr>
              <a:t>. 82 и 373 ТК РФ):</a:t>
            </a:r>
            <a:endParaRPr lang="ru-RU" sz="2000" b="1" dirty="0">
              <a:solidFill>
                <a:srgbClr val="FF0000"/>
              </a:solidFill>
              <a:latin typeface="Verdana" pitchFamily="34" charset="0"/>
              <a:ea typeface="Verdana" pitchFamily="34" charset="0"/>
              <a:cs typeface="Verdana" pitchFamily="34" charset="0"/>
            </a:endParaRPr>
          </a:p>
        </p:txBody>
      </p:sp>
      <p:sp>
        <p:nvSpPr>
          <p:cNvPr id="4" name="Прямоугольник 3"/>
          <p:cNvSpPr/>
          <p:nvPr/>
        </p:nvSpPr>
        <p:spPr>
          <a:xfrm>
            <a:off x="467544" y="1656095"/>
            <a:ext cx="8280920" cy="47676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Работодатель направляет в ППО проект приказа и копии документов, являющихся основанием к увольнению</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6" name="Прямая со стрелкой 5"/>
          <p:cNvCxnSpPr/>
          <p:nvPr/>
        </p:nvCxnSpPr>
        <p:spPr>
          <a:xfrm>
            <a:off x="4499992" y="2204864"/>
            <a:ext cx="0"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Прямоугольник 13"/>
          <p:cNvSpPr/>
          <p:nvPr/>
        </p:nvSpPr>
        <p:spPr>
          <a:xfrm>
            <a:off x="467544" y="2636912"/>
            <a:ext cx="8280920" cy="7200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В течение 7 рабочих дней со дня получения документов ППО рассматривает вопрос и направляет работодателю мотивированное мнение  в письменной форме</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16" name="Прямая со стрелкой 15"/>
          <p:cNvCxnSpPr/>
          <p:nvPr/>
        </p:nvCxnSpPr>
        <p:spPr>
          <a:xfrm>
            <a:off x="1547664" y="3429000"/>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Прямоугольник 16"/>
          <p:cNvSpPr/>
          <p:nvPr/>
        </p:nvSpPr>
        <p:spPr>
          <a:xfrm>
            <a:off x="444720" y="3807892"/>
            <a:ext cx="4248472" cy="48520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ППО согласился с решением работодателя</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19" name="Прямая со стрелкой 18"/>
          <p:cNvCxnSpPr/>
          <p:nvPr/>
        </p:nvCxnSpPr>
        <p:spPr>
          <a:xfrm>
            <a:off x="7668343" y="3429000"/>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Прямоугольник 19"/>
          <p:cNvSpPr/>
          <p:nvPr/>
        </p:nvSpPr>
        <p:spPr>
          <a:xfrm>
            <a:off x="4788024" y="3807892"/>
            <a:ext cx="3960440" cy="48520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400" dirty="0" smtClean="0">
                <a:latin typeface="Verdana" panose="020B0604030504040204" pitchFamily="34" charset="0"/>
                <a:ea typeface="Verdana" panose="020B0604030504040204" pitchFamily="34" charset="0"/>
                <a:cs typeface="Verdana" panose="020B0604030504040204" pitchFamily="34" charset="0"/>
              </a:rPr>
              <a:t>ППО выразил несогласие с предлагаемым решением работодателя</a:t>
            </a:r>
            <a:endParaRPr lang="ru-RU"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24" name="Прямая со стрелкой 23"/>
          <p:cNvCxnSpPr/>
          <p:nvPr/>
        </p:nvCxnSpPr>
        <p:spPr>
          <a:xfrm>
            <a:off x="1547664" y="4365104"/>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Прямоугольник 24"/>
          <p:cNvSpPr/>
          <p:nvPr/>
        </p:nvSpPr>
        <p:spPr>
          <a:xfrm>
            <a:off x="444720" y="4725144"/>
            <a:ext cx="4248472" cy="93610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Работодатель имеет право уволить работника не позднее одного месяца со дня получения мотивированного мнения ППО</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27" name="Прямая со стрелкой 26"/>
          <p:cNvCxnSpPr/>
          <p:nvPr/>
        </p:nvCxnSpPr>
        <p:spPr>
          <a:xfrm>
            <a:off x="7668343" y="4365104"/>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Прямоугольник 27"/>
          <p:cNvSpPr/>
          <p:nvPr/>
        </p:nvSpPr>
        <p:spPr>
          <a:xfrm>
            <a:off x="4860032" y="4725144"/>
            <a:ext cx="3888432" cy="93610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ППО в течение трех рабочих дней проводит с работодателем дополнительные консультации, оформляемые протоколом</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33" name="Прямая со стрелкой 32"/>
          <p:cNvCxnSpPr/>
          <p:nvPr/>
        </p:nvCxnSpPr>
        <p:spPr>
          <a:xfrm flipH="1">
            <a:off x="6084168" y="5805264"/>
            <a:ext cx="1008112"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Прямоугольник 33"/>
          <p:cNvSpPr/>
          <p:nvPr/>
        </p:nvSpPr>
        <p:spPr>
          <a:xfrm>
            <a:off x="3131840" y="5949280"/>
            <a:ext cx="2880320" cy="4320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Согласие достигнуто</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38" name="Прямая со стрелкой 37"/>
          <p:cNvCxnSpPr/>
          <p:nvPr/>
        </p:nvCxnSpPr>
        <p:spPr>
          <a:xfrm flipH="1" flipV="1">
            <a:off x="1835696" y="5805264"/>
            <a:ext cx="1224136"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07394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8" name="Прямоугольник 7"/>
          <p:cNvSpPr/>
          <p:nvPr/>
        </p:nvSpPr>
        <p:spPr>
          <a:xfrm>
            <a:off x="1129336" y="332655"/>
            <a:ext cx="6552727" cy="1200329"/>
          </a:xfrm>
          <a:prstGeom prst="rect">
            <a:avLst/>
          </a:prstGeom>
        </p:spPr>
        <p:txBody>
          <a:bodyPr wrap="square">
            <a:spAutoFit/>
          </a:bodyPr>
          <a:lstStyle/>
          <a:p>
            <a:pPr algn="ctr"/>
            <a:r>
              <a:rPr lang="ru-RU" b="1" dirty="0" smtClean="0">
                <a:solidFill>
                  <a:srgbClr val="FF0000"/>
                </a:solidFill>
                <a:latin typeface="Verdana" pitchFamily="34" charset="0"/>
                <a:ea typeface="Verdana" pitchFamily="34" charset="0"/>
                <a:cs typeface="Verdana" pitchFamily="34" charset="0"/>
              </a:rPr>
              <a:t>Порядок учета мотивированного мнения ППО при расторжении трудового договора по инициативе работодателя (</a:t>
            </a:r>
            <a:r>
              <a:rPr lang="ru-RU" b="1" dirty="0" err="1" smtClean="0">
                <a:solidFill>
                  <a:srgbClr val="FF0000"/>
                </a:solidFill>
                <a:latin typeface="Verdana" pitchFamily="34" charset="0"/>
                <a:ea typeface="Verdana" pitchFamily="34" charset="0"/>
                <a:cs typeface="Verdana" pitchFamily="34" charset="0"/>
              </a:rPr>
              <a:t>ст.ст</a:t>
            </a:r>
            <a:r>
              <a:rPr lang="ru-RU" b="1" dirty="0" smtClean="0">
                <a:solidFill>
                  <a:srgbClr val="FF0000"/>
                </a:solidFill>
                <a:latin typeface="Verdana" pitchFamily="34" charset="0"/>
                <a:ea typeface="Verdana" pitchFamily="34" charset="0"/>
                <a:cs typeface="Verdana" pitchFamily="34" charset="0"/>
              </a:rPr>
              <a:t>. 82 и 373 ТК РФ):</a:t>
            </a:r>
            <a:endParaRPr lang="ru-RU" b="1" dirty="0">
              <a:solidFill>
                <a:srgbClr val="FF0000"/>
              </a:solidFill>
              <a:latin typeface="Verdana" pitchFamily="34" charset="0"/>
              <a:ea typeface="Verdana" pitchFamily="34" charset="0"/>
              <a:cs typeface="Verdana" pitchFamily="34" charset="0"/>
            </a:endParaRPr>
          </a:p>
        </p:txBody>
      </p:sp>
      <p:sp>
        <p:nvSpPr>
          <p:cNvPr id="5" name="Прямоугольник 4"/>
          <p:cNvSpPr/>
          <p:nvPr/>
        </p:nvSpPr>
        <p:spPr>
          <a:xfrm>
            <a:off x="2123728" y="1610536"/>
            <a:ext cx="5040560" cy="4320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dirty="0" smtClean="0"/>
              <a:t>Согласие не достигнуто</a:t>
            </a:r>
            <a:endParaRPr lang="ru-RU" dirty="0"/>
          </a:p>
        </p:txBody>
      </p:sp>
      <p:cxnSp>
        <p:nvCxnSpPr>
          <p:cNvPr id="9" name="Прямая со стрелкой 8"/>
          <p:cNvCxnSpPr/>
          <p:nvPr/>
        </p:nvCxnSpPr>
        <p:spPr>
          <a:xfrm>
            <a:off x="4572000" y="2132856"/>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 name="Прямоугольник 10"/>
          <p:cNvSpPr/>
          <p:nvPr/>
        </p:nvSpPr>
        <p:spPr>
          <a:xfrm>
            <a:off x="287524" y="2492896"/>
            <a:ext cx="8568952" cy="64807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Работодатель по истечении 10 рабочих дней со дня направления в ППО проекта приказа об увольнении вправе принять окончательное решение</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13" name="Прямая со стрелкой 12"/>
          <p:cNvCxnSpPr/>
          <p:nvPr/>
        </p:nvCxnSpPr>
        <p:spPr>
          <a:xfrm>
            <a:off x="1129336" y="3212976"/>
            <a:ext cx="0"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Прямоугольник 14"/>
          <p:cNvSpPr/>
          <p:nvPr/>
        </p:nvSpPr>
        <p:spPr>
          <a:xfrm>
            <a:off x="287524" y="3501008"/>
            <a:ext cx="4500500" cy="79208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ППО или работник вправе обжаловать решение работодателя в ГИТ по Кемеровской области</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21" name="Прямая со стрелкой 20"/>
          <p:cNvCxnSpPr/>
          <p:nvPr/>
        </p:nvCxnSpPr>
        <p:spPr>
          <a:xfrm>
            <a:off x="1129336" y="4365104"/>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Прямоугольник 21"/>
          <p:cNvSpPr/>
          <p:nvPr/>
        </p:nvSpPr>
        <p:spPr>
          <a:xfrm>
            <a:off x="287524" y="4725144"/>
            <a:ext cx="4500500" cy="79208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Инспекция в течение 10 дней со дня получения жалобы (заявления)рассматривает ее</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26" name="Прямая со стрелкой 25"/>
          <p:cNvCxnSpPr/>
          <p:nvPr/>
        </p:nvCxnSpPr>
        <p:spPr>
          <a:xfrm>
            <a:off x="8100392" y="3212976"/>
            <a:ext cx="0"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Прямоугольник 28"/>
          <p:cNvSpPr/>
          <p:nvPr/>
        </p:nvSpPr>
        <p:spPr>
          <a:xfrm>
            <a:off x="5004048" y="3496408"/>
            <a:ext cx="3852428" cy="201622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Не позднее месяца со дня получения работником копии приказа об увольнении или трудовой книжки работник или ППО вправе обжаловать увольнение в суд</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32" name="Прямая со стрелкой 31"/>
          <p:cNvCxnSpPr/>
          <p:nvPr/>
        </p:nvCxnSpPr>
        <p:spPr>
          <a:xfrm>
            <a:off x="1129336" y="5589240"/>
            <a:ext cx="0"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Прямоугольник 34"/>
          <p:cNvSpPr/>
          <p:nvPr/>
        </p:nvSpPr>
        <p:spPr>
          <a:xfrm>
            <a:off x="287524" y="5877272"/>
            <a:ext cx="2250250" cy="7200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Оставляет без удовлетворения</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40" name="Прямая со стрелкой 39"/>
          <p:cNvCxnSpPr/>
          <p:nvPr/>
        </p:nvCxnSpPr>
        <p:spPr>
          <a:xfrm>
            <a:off x="3635896" y="5589240"/>
            <a:ext cx="0"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Прямоугольник 40"/>
          <p:cNvSpPr/>
          <p:nvPr/>
        </p:nvSpPr>
        <p:spPr>
          <a:xfrm>
            <a:off x="2699792" y="5877272"/>
            <a:ext cx="3600400" cy="7200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smtClean="0">
                <a:latin typeface="Verdana" panose="020B0604030504040204" pitchFamily="34" charset="0"/>
                <a:ea typeface="Verdana" panose="020B0604030504040204" pitchFamily="34" charset="0"/>
                <a:cs typeface="Verdana" panose="020B0604030504040204" pitchFamily="34" charset="0"/>
              </a:rPr>
              <a:t>Выдает работодателю предписание о восстановлении работника</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43" name="Прямая со стрелкой 42"/>
          <p:cNvCxnSpPr/>
          <p:nvPr/>
        </p:nvCxnSpPr>
        <p:spPr>
          <a:xfrm>
            <a:off x="6372200" y="6057292"/>
            <a:ext cx="21602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Прямоугольник 44"/>
          <p:cNvSpPr/>
          <p:nvPr/>
        </p:nvSpPr>
        <p:spPr>
          <a:xfrm>
            <a:off x="6732240" y="5589240"/>
            <a:ext cx="2124236" cy="10081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500" dirty="0" smtClean="0">
                <a:latin typeface="Verdana" panose="020B0604030504040204" pitchFamily="34" charset="0"/>
                <a:ea typeface="Verdana" panose="020B0604030504040204" pitchFamily="34" charset="0"/>
                <a:cs typeface="Verdana" panose="020B0604030504040204" pitchFamily="34" charset="0"/>
              </a:rPr>
              <a:t>Работодатель вправе обжаловать предписание в суде</a:t>
            </a:r>
            <a:endParaRPr lang="ru-RU" sz="1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00528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8217634"/>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en-US" b="1" dirty="0" smtClean="0">
              <a:solidFill>
                <a:srgbClr val="0033CC"/>
              </a:solidFill>
              <a:ea typeface="Verdana" panose="020B0604030504040204" pitchFamily="34" charset="0"/>
              <a:cs typeface="Verdana" panose="020B0604030504040204" pitchFamily="34" charset="0"/>
            </a:endParaRPr>
          </a:p>
          <a:p>
            <a:pPr algn="ctr"/>
            <a:endParaRPr lang="ru-RU" b="1" dirty="0">
              <a:solidFill>
                <a:srgbClr val="0033CC"/>
              </a:solidFill>
              <a:ea typeface="Verdana" panose="020B0604030504040204" pitchFamily="34" charset="0"/>
              <a:cs typeface="Verdana" panose="020B0604030504040204" pitchFamily="34" charset="0"/>
            </a:endParaRPr>
          </a:p>
          <a:p>
            <a:pPr algn="ctr"/>
            <a:r>
              <a:rPr lang="ru-RU" b="1" dirty="0">
                <a:solidFill>
                  <a:srgbClr val="0033CC"/>
                </a:solidFill>
                <a:ea typeface="Verdana" panose="020B0604030504040204" pitchFamily="34" charset="0"/>
                <a:cs typeface="Verdana" panose="020B0604030504040204" pitchFamily="34" charset="0"/>
              </a:rPr>
              <a:t>Изменение</a:t>
            </a:r>
            <a:r>
              <a:rPr lang="en-US" b="1" dirty="0">
                <a:solidFill>
                  <a:srgbClr val="0033CC"/>
                </a:solidFill>
                <a:ea typeface="Verdana" panose="020B0604030504040204" pitchFamily="34" charset="0"/>
                <a:cs typeface="Verdana" panose="020B0604030504040204" pitchFamily="34" charset="0"/>
              </a:rPr>
              <a:t> 1</a:t>
            </a:r>
            <a:r>
              <a:rPr lang="ru-RU" b="1" dirty="0">
                <a:solidFill>
                  <a:srgbClr val="0033CC"/>
                </a:solidFill>
                <a:ea typeface="Verdana" panose="020B0604030504040204" pitchFamily="34" charset="0"/>
                <a:cs typeface="Verdana" panose="020B0604030504040204" pitchFamily="34" charset="0"/>
              </a:rPr>
              <a:t>. </a:t>
            </a:r>
            <a:r>
              <a:rPr lang="ru-RU" b="1" dirty="0">
                <a:solidFill>
                  <a:srgbClr val="0033CC"/>
                </a:solidFill>
              </a:rPr>
              <a:t>ГИТ вправе принимать исполнительные документы о взыскании долгов по </a:t>
            </a:r>
            <a:r>
              <a:rPr lang="ru-RU" b="1" dirty="0" smtClean="0">
                <a:solidFill>
                  <a:srgbClr val="0033CC"/>
                </a:solidFill>
              </a:rPr>
              <a:t>зарплате:</a:t>
            </a:r>
            <a:endParaRPr lang="en-US" b="1" dirty="0" smtClean="0">
              <a:solidFill>
                <a:srgbClr val="0033CC"/>
              </a:solidFill>
            </a:endParaRPr>
          </a:p>
          <a:p>
            <a:pPr algn="just"/>
            <a:endParaRPr lang="ru-RU" b="1" dirty="0">
              <a:solidFill>
                <a:srgbClr val="0033CC"/>
              </a:solidFill>
            </a:endParaRPr>
          </a:p>
          <a:p>
            <a:pPr algn="just"/>
            <a:r>
              <a:rPr lang="ru-RU" b="1" dirty="0">
                <a:solidFill>
                  <a:srgbClr val="0033CC"/>
                </a:solidFill>
              </a:rPr>
              <a:t> </a:t>
            </a:r>
            <a:r>
              <a:rPr lang="ru-RU" b="1" dirty="0" smtClean="0">
                <a:solidFill>
                  <a:srgbClr val="0033CC"/>
                </a:solidFill>
              </a:rPr>
              <a:t>  </a:t>
            </a:r>
            <a:r>
              <a:rPr lang="ru-RU" dirty="0" smtClean="0"/>
              <a:t>Если </a:t>
            </a:r>
            <a:r>
              <a:rPr lang="ru-RU" dirty="0"/>
              <a:t>компания не исполнит предписание ГИТ о выплате зарплаты, инспектор направит в </a:t>
            </a:r>
            <a:r>
              <a:rPr lang="ru-RU" dirty="0" smtClean="0"/>
              <a:t>Федеральную службу судебных приставов решение </a:t>
            </a:r>
            <a:r>
              <a:rPr lang="ru-RU" dirty="0"/>
              <a:t>о принудительном исполнении </a:t>
            </a:r>
            <a:r>
              <a:rPr lang="ru-RU" dirty="0" smtClean="0"/>
              <a:t>(ФЗ РФ от</a:t>
            </a:r>
            <a:r>
              <a:rPr lang="ru-RU" dirty="0"/>
              <a:t> </a:t>
            </a:r>
            <a:r>
              <a:rPr lang="ru-RU" dirty="0" smtClean="0"/>
              <a:t>02.12.2019г. №393-ФЗ</a:t>
            </a:r>
            <a:r>
              <a:rPr lang="ru-RU" dirty="0"/>
              <a:t>, </a:t>
            </a:r>
            <a:r>
              <a:rPr lang="ru-RU" dirty="0" smtClean="0"/>
              <a:t>№402-ФЗ</a:t>
            </a:r>
            <a:r>
              <a:rPr lang="ru-RU" dirty="0"/>
              <a:t>).</a:t>
            </a:r>
          </a:p>
          <a:p>
            <a:pPr algn="just"/>
            <a:endParaRPr lang="ru-RU" dirty="0"/>
          </a:p>
          <a:p>
            <a:pPr algn="ctr"/>
            <a:r>
              <a:rPr lang="ru-RU" b="1" dirty="0" smtClean="0">
                <a:solidFill>
                  <a:srgbClr val="0033CC"/>
                </a:solidFill>
              </a:rPr>
              <a:t>Изменение 2. </a:t>
            </a:r>
            <a:r>
              <a:rPr lang="ru-RU" b="1" dirty="0">
                <a:solidFill>
                  <a:srgbClr val="0033CC"/>
                </a:solidFill>
              </a:rPr>
              <a:t>Изменения в законе о </a:t>
            </a:r>
            <a:r>
              <a:rPr lang="ru-RU" b="1" dirty="0" err="1" smtClean="0">
                <a:solidFill>
                  <a:srgbClr val="0033CC"/>
                </a:solidFill>
              </a:rPr>
              <a:t>спецоценке</a:t>
            </a:r>
            <a:r>
              <a:rPr lang="ru-RU" b="1" dirty="0" smtClean="0">
                <a:solidFill>
                  <a:srgbClr val="0033CC"/>
                </a:solidFill>
              </a:rPr>
              <a:t>:</a:t>
            </a:r>
          </a:p>
          <a:p>
            <a:pPr algn="ctr"/>
            <a:endParaRPr lang="ru-RU" b="1" dirty="0" smtClean="0">
              <a:solidFill>
                <a:srgbClr val="0033CC"/>
              </a:solidFill>
            </a:endParaRPr>
          </a:p>
          <a:p>
            <a:pPr algn="just"/>
            <a:r>
              <a:rPr lang="ru-RU" dirty="0" smtClean="0"/>
              <a:t>   Результаты </a:t>
            </a:r>
            <a:r>
              <a:rPr lang="ru-RU" dirty="0" err="1"/>
              <a:t>спецоценки</a:t>
            </a:r>
            <a:r>
              <a:rPr lang="ru-RU" dirty="0"/>
              <a:t> действительны с даты внесения сведений в </a:t>
            </a:r>
            <a:r>
              <a:rPr lang="ru-RU" dirty="0" err="1"/>
              <a:t>информсистему</a:t>
            </a:r>
            <a:r>
              <a:rPr lang="ru-RU" dirty="0"/>
              <a:t>. Жалоба работника в профсоюз на результаты </a:t>
            </a:r>
            <a:r>
              <a:rPr lang="ru-RU" dirty="0" err="1"/>
              <a:t>спецоценки</a:t>
            </a:r>
            <a:r>
              <a:rPr lang="ru-RU" dirty="0"/>
              <a:t> — основание для ее внепланового проведения </a:t>
            </a:r>
            <a:r>
              <a:rPr lang="ru-RU" dirty="0" smtClean="0"/>
              <a:t>(ФЗ РФ от</a:t>
            </a:r>
            <a:r>
              <a:rPr lang="ru-RU" dirty="0"/>
              <a:t> </a:t>
            </a:r>
            <a:r>
              <a:rPr lang="ru-RU" dirty="0" smtClean="0"/>
              <a:t>27.12.2019г.  №451-ФЗ).</a:t>
            </a:r>
          </a:p>
          <a:p>
            <a:pPr algn="just"/>
            <a:endParaRPr lang="ru-RU" dirty="0"/>
          </a:p>
          <a:p>
            <a:pPr algn="ctr"/>
            <a:r>
              <a:rPr lang="ru-RU" b="1" dirty="0" smtClean="0">
                <a:solidFill>
                  <a:srgbClr val="0033CC"/>
                </a:solidFill>
              </a:rPr>
              <a:t>Изменение 3. Внесены </a:t>
            </a:r>
            <a:r>
              <a:rPr lang="ru-RU" b="1" dirty="0">
                <a:solidFill>
                  <a:srgbClr val="0033CC"/>
                </a:solidFill>
              </a:rPr>
              <a:t>изменения в статью 185.1 </a:t>
            </a:r>
            <a:r>
              <a:rPr lang="ru-RU" b="1" dirty="0" smtClean="0">
                <a:solidFill>
                  <a:srgbClr val="0033CC"/>
                </a:solidFill>
              </a:rPr>
              <a:t>ТК РФ «Гарантии </a:t>
            </a:r>
            <a:r>
              <a:rPr lang="ru-RU" b="1" dirty="0">
                <a:solidFill>
                  <a:srgbClr val="0033CC"/>
                </a:solidFill>
              </a:rPr>
              <a:t>работникам при прохождении </a:t>
            </a:r>
            <a:r>
              <a:rPr lang="ru-RU" b="1" dirty="0" smtClean="0">
                <a:solidFill>
                  <a:srgbClr val="0033CC"/>
                </a:solidFill>
              </a:rPr>
              <a:t>диспансеризации»:</a:t>
            </a:r>
            <a:endParaRPr lang="en-US" b="1" dirty="0" smtClean="0">
              <a:solidFill>
                <a:srgbClr val="0033CC"/>
              </a:solidFill>
            </a:endParaRPr>
          </a:p>
          <a:p>
            <a:pPr algn="ctr"/>
            <a:endParaRPr lang="en-US" b="1" dirty="0">
              <a:solidFill>
                <a:srgbClr val="0033CC"/>
              </a:solidFill>
            </a:endParaRPr>
          </a:p>
          <a:p>
            <a:pPr algn="just"/>
            <a:r>
              <a:rPr lang="ru-RU" dirty="0" smtClean="0"/>
              <a:t>   Работникам, достигшим возраста </a:t>
            </a:r>
            <a:r>
              <a:rPr lang="ru-RU" dirty="0"/>
              <a:t>сорока лет, </a:t>
            </a:r>
            <a:r>
              <a:rPr lang="ru-RU" dirty="0" smtClean="0"/>
              <a:t>предоставлено право </a:t>
            </a:r>
            <a:r>
              <a:rPr lang="ru-RU" dirty="0"/>
              <a:t>на освобождение от работы на один рабочий день один раз в год с сохранением за ними места работы (должности) и среднего </a:t>
            </a:r>
            <a:r>
              <a:rPr lang="ru-RU" dirty="0" smtClean="0"/>
              <a:t>заработка (ФЗ РФ от </a:t>
            </a:r>
            <a:r>
              <a:rPr lang="ru-RU" dirty="0"/>
              <a:t>31.07.2020г. №261-ФЗ).</a:t>
            </a:r>
          </a:p>
          <a:p>
            <a:pPr algn="just"/>
            <a:endParaRPr lang="ru-RU" dirty="0" smtClean="0">
              <a:solidFill>
                <a:srgbClr val="0033CC"/>
              </a:solidFill>
            </a:endParaRPr>
          </a:p>
          <a:p>
            <a:pPr algn="ctr"/>
            <a:endParaRPr lang="ru-RU" b="1" dirty="0">
              <a:solidFill>
                <a:srgbClr val="0033CC"/>
              </a:solidFill>
            </a:endParaRPr>
          </a:p>
          <a:p>
            <a:pPr algn="just"/>
            <a:endParaRPr lang="ru-RU" dirty="0"/>
          </a:p>
          <a:p>
            <a:pPr algn="just"/>
            <a:endParaRPr lang="ru-RU" dirty="0"/>
          </a:p>
          <a:p>
            <a:pPr algn="ctr"/>
            <a:endParaRPr lang="ru-RU" b="1" dirty="0">
              <a:solidFill>
                <a:srgbClr val="0033CC"/>
              </a:solidFill>
            </a:endParaRPr>
          </a:p>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53186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7663636"/>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ru-RU" b="1" dirty="0">
              <a:solidFill>
                <a:srgbClr val="0033CC"/>
              </a:solidFill>
              <a:ea typeface="Verdana" panose="020B0604030504040204" pitchFamily="34" charset="0"/>
              <a:cs typeface="Verdana" panose="020B0604030504040204" pitchFamily="34" charset="0"/>
            </a:endParaRPr>
          </a:p>
          <a:p>
            <a:pPr algn="ctr"/>
            <a:r>
              <a:rPr lang="ru-RU" b="1" dirty="0" smtClean="0">
                <a:solidFill>
                  <a:srgbClr val="0033CC"/>
                </a:solidFill>
              </a:rPr>
              <a:t>Изменение 4. Вступили </a:t>
            </a:r>
            <a:r>
              <a:rPr lang="ru-RU" b="1" dirty="0">
                <a:solidFill>
                  <a:srgbClr val="0033CC"/>
                </a:solidFill>
              </a:rPr>
              <a:t>в силу обновленные правила выплаты пособия при сокращении и </a:t>
            </a:r>
            <a:r>
              <a:rPr lang="ru-RU" b="1" dirty="0" smtClean="0">
                <a:solidFill>
                  <a:srgbClr val="0033CC"/>
                </a:solidFill>
              </a:rPr>
              <a:t>ликвидации:</a:t>
            </a:r>
          </a:p>
          <a:p>
            <a:pPr algn="just" fontAlgn="t"/>
            <a:endParaRPr lang="ru-RU" dirty="0" smtClean="0"/>
          </a:p>
          <a:p>
            <a:pPr algn="just" fontAlgn="t"/>
            <a:r>
              <a:rPr lang="ru-RU" dirty="0"/>
              <a:t> </a:t>
            </a:r>
            <a:r>
              <a:rPr lang="ru-RU" dirty="0" smtClean="0"/>
              <a:t>  С</a:t>
            </a:r>
            <a:r>
              <a:rPr lang="ru-RU" dirty="0"/>
              <a:t> </a:t>
            </a:r>
            <a:r>
              <a:rPr lang="ru-RU" dirty="0" smtClean="0"/>
              <a:t>13.08.2020г. </a:t>
            </a:r>
            <a:r>
              <a:rPr lang="ru-RU" dirty="0"/>
              <a:t>скорректирован порядок предоставления выплат на период трудоустройства. Если длительность такого периода превышает один месяц, выплачивайте работнику средний месячный заработок за второй месяц со дня увольнения или его часть пропорционально периоду трудоустройства, приходящемуся на этот месяц. Аналогичная норма действует и в отношении третьего месяца трудоустройства.</a:t>
            </a:r>
          </a:p>
          <a:p>
            <a:pPr algn="just" fontAlgn="t"/>
            <a:r>
              <a:rPr lang="ru-RU" dirty="0" smtClean="0"/>
              <a:t>   По</a:t>
            </a:r>
            <a:r>
              <a:rPr lang="ru-RU" dirty="0"/>
              <a:t> новым правилам, </a:t>
            </a:r>
            <a:r>
              <a:rPr lang="ru-RU" dirty="0" smtClean="0"/>
              <a:t>бывший работник </a:t>
            </a:r>
            <a:r>
              <a:rPr lang="ru-RU" dirty="0"/>
              <a:t>вправе обратиться в компанию за выплатами не позднее 15 рабочих дней после окончания второго, а при наличии решения центра занятости — третьего месяца со дня увольнения. Выплатить деньги работодатель обязан не позднее 15 календарных дней со дня обращения работника. Также вместо выплаты среднего заработка на период трудоустройства </a:t>
            </a:r>
            <a:r>
              <a:rPr lang="ru-RU" dirty="0" smtClean="0"/>
              <a:t>можно предоставить </a:t>
            </a:r>
            <a:r>
              <a:rPr lang="ru-RU" dirty="0"/>
              <a:t>работнику единовременную компенсацию в размере двукратного среднего заработка</a:t>
            </a:r>
            <a:r>
              <a:rPr lang="ru-RU" dirty="0" smtClean="0"/>
              <a:t>.</a:t>
            </a:r>
          </a:p>
          <a:p>
            <a:pPr algn="just" fontAlgn="t"/>
            <a:r>
              <a:rPr lang="ru-RU" dirty="0" smtClean="0"/>
              <a:t>   Запрещено </a:t>
            </a:r>
            <a:r>
              <a:rPr lang="ru-RU" dirty="0"/>
              <a:t>ликвидировать компанию, пока она полностью не рассчитается с работниками, в том числе пока не выплатит сохраненный средний заработок на период трудоустройства </a:t>
            </a:r>
            <a:r>
              <a:rPr lang="ru-RU" dirty="0" smtClean="0"/>
              <a:t>(ФЗ РФ от</a:t>
            </a:r>
            <a:r>
              <a:rPr lang="ru-RU" dirty="0"/>
              <a:t> </a:t>
            </a:r>
            <a:r>
              <a:rPr lang="ru-RU" dirty="0" smtClean="0"/>
              <a:t>13.07.2020г. №203-ФЗ</a:t>
            </a:r>
            <a:r>
              <a:rPr lang="ru-RU" dirty="0"/>
              <a:t>).</a:t>
            </a:r>
          </a:p>
          <a:p>
            <a:pPr algn="just" fontAlgn="t"/>
            <a:endParaRPr lang="ru-RU" dirty="0"/>
          </a:p>
          <a:p>
            <a:pPr algn="ctr"/>
            <a:endParaRPr lang="ru-RU" dirty="0">
              <a:solidFill>
                <a:srgbClr val="0033CC"/>
              </a:solidFill>
            </a:endParaRPr>
          </a:p>
          <a:p>
            <a:pPr algn="just"/>
            <a:endParaRPr lang="ru-RU" dirty="0"/>
          </a:p>
          <a:p>
            <a:pPr algn="ctr"/>
            <a:endParaRPr lang="ru-RU" b="1" dirty="0">
              <a:solidFill>
                <a:srgbClr val="0033CC"/>
              </a:solidFill>
            </a:endParaRPr>
          </a:p>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1056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2954655"/>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ru-RU" b="1" dirty="0">
              <a:solidFill>
                <a:srgbClr val="0033CC"/>
              </a:solidFill>
              <a:ea typeface="Verdana" panose="020B0604030504040204" pitchFamily="34" charset="0"/>
              <a:cs typeface="Verdana" panose="020B0604030504040204" pitchFamily="34" charset="0"/>
            </a:endParaRPr>
          </a:p>
          <a:p>
            <a:pPr algn="ctr"/>
            <a:r>
              <a:rPr lang="ru-RU" b="1" dirty="0" smtClean="0">
                <a:solidFill>
                  <a:srgbClr val="0033CC"/>
                </a:solidFill>
              </a:rPr>
              <a:t>Изменение 4. Вступили </a:t>
            </a:r>
            <a:r>
              <a:rPr lang="ru-RU" b="1" dirty="0">
                <a:solidFill>
                  <a:srgbClr val="0033CC"/>
                </a:solidFill>
              </a:rPr>
              <a:t>в силу обновленные правила выплаты пособия при сокращении и </a:t>
            </a:r>
            <a:r>
              <a:rPr lang="ru-RU" b="1" dirty="0" smtClean="0">
                <a:solidFill>
                  <a:srgbClr val="0033CC"/>
                </a:solidFill>
              </a:rPr>
              <a:t>ликвидации:</a:t>
            </a:r>
          </a:p>
          <a:p>
            <a:pPr algn="just" fontAlgn="t"/>
            <a:endParaRPr lang="ru-RU" dirty="0" smtClean="0"/>
          </a:p>
          <a:p>
            <a:pPr algn="ctr"/>
            <a:endParaRPr lang="ru-RU" dirty="0">
              <a:solidFill>
                <a:srgbClr val="0033CC"/>
              </a:solidFill>
            </a:endParaRPr>
          </a:p>
          <a:p>
            <a:pPr algn="just"/>
            <a:endParaRPr lang="ru-RU" dirty="0"/>
          </a:p>
          <a:p>
            <a:pPr algn="ctr"/>
            <a:endParaRPr lang="ru-RU" b="1" dirty="0">
              <a:solidFill>
                <a:srgbClr val="0033CC"/>
              </a:solidFill>
            </a:endParaRPr>
          </a:p>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Рисунок 4" descr="https://e.profkiosk.ru/service_tbn2/82hr3k.png"/>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44824"/>
            <a:ext cx="8479928" cy="4752528"/>
          </a:xfrm>
          <a:prstGeom prst="rect">
            <a:avLst/>
          </a:prstGeom>
          <a:noFill/>
          <a:ln>
            <a:noFill/>
          </a:ln>
        </p:spPr>
      </p:pic>
    </p:spTree>
    <p:extLst>
      <p:ext uri="{BB962C8B-B14F-4D97-AF65-F5344CB8AC3E}">
        <p14:creationId xmlns:p14="http://schemas.microsoft.com/office/powerpoint/2010/main" val="3552776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6001643"/>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ru-RU" b="1" dirty="0" smtClean="0">
              <a:solidFill>
                <a:srgbClr val="0033CC"/>
              </a:solidFill>
              <a:ea typeface="Verdana" panose="020B0604030504040204" pitchFamily="34" charset="0"/>
              <a:cs typeface="Verdana" panose="020B0604030504040204" pitchFamily="34" charset="0"/>
            </a:endParaRPr>
          </a:p>
          <a:p>
            <a:pPr algn="ctr"/>
            <a:endParaRPr lang="ru-RU" b="1" dirty="0">
              <a:solidFill>
                <a:srgbClr val="0033CC"/>
              </a:solidFill>
              <a:ea typeface="Verdana" panose="020B0604030504040204" pitchFamily="34" charset="0"/>
              <a:cs typeface="Verdana" panose="020B0604030504040204" pitchFamily="34" charset="0"/>
            </a:endParaRPr>
          </a:p>
          <a:p>
            <a:pPr algn="ctr" fontAlgn="t"/>
            <a:r>
              <a:rPr lang="ru-RU" b="1" dirty="0" smtClean="0">
                <a:solidFill>
                  <a:srgbClr val="0033CC"/>
                </a:solidFill>
              </a:rPr>
              <a:t>Изменение 5. </a:t>
            </a:r>
            <a:r>
              <a:rPr lang="ru-RU" b="1" dirty="0">
                <a:solidFill>
                  <a:srgbClr val="0033CC"/>
                </a:solidFill>
              </a:rPr>
              <a:t>Работодателей будут проверять по новым </a:t>
            </a:r>
            <a:r>
              <a:rPr lang="ru-RU" b="1" dirty="0" smtClean="0">
                <a:solidFill>
                  <a:srgbClr val="0033CC"/>
                </a:solidFill>
              </a:rPr>
              <a:t>правилам:</a:t>
            </a:r>
          </a:p>
          <a:p>
            <a:pPr algn="ctr" fontAlgn="t"/>
            <a:endParaRPr lang="ru-RU" dirty="0">
              <a:solidFill>
                <a:srgbClr val="0033CC"/>
              </a:solidFill>
            </a:endParaRPr>
          </a:p>
          <a:p>
            <a:pPr algn="just" fontAlgn="t"/>
            <a:r>
              <a:rPr lang="ru-RU" dirty="0" smtClean="0"/>
              <a:t>   Инспекторы </a:t>
            </a:r>
            <a:r>
              <a:rPr lang="ru-RU" dirty="0"/>
              <a:t>будут уделять больше внимания профилактическим мероприятиям. Срок проведения документарной и выездной проверок </a:t>
            </a:r>
            <a:r>
              <a:rPr lang="ru-RU" dirty="0" smtClean="0"/>
              <a:t>сократился вдвое (ФЗ РФ от 31.07.2020г. №248 ФЗ).</a:t>
            </a:r>
            <a:r>
              <a:rPr lang="ru-RU" b="1" dirty="0"/>
              <a:t> </a:t>
            </a:r>
            <a:endParaRPr lang="ru-RU" b="1" dirty="0" smtClean="0"/>
          </a:p>
          <a:p>
            <a:pPr fontAlgn="t"/>
            <a:endParaRPr lang="ru-RU" b="1" dirty="0" smtClean="0"/>
          </a:p>
          <a:p>
            <a:pPr algn="ctr" fontAlgn="t"/>
            <a:r>
              <a:rPr lang="ru-RU" b="1" dirty="0" smtClean="0">
                <a:solidFill>
                  <a:srgbClr val="0033CC"/>
                </a:solidFill>
              </a:rPr>
              <a:t>Изменение 6. Вступили </a:t>
            </a:r>
            <a:r>
              <a:rPr lang="ru-RU" b="1" dirty="0">
                <a:solidFill>
                  <a:srgbClr val="0033CC"/>
                </a:solidFill>
              </a:rPr>
              <a:t>в силу новые положения о труде и отдыхе </a:t>
            </a:r>
            <a:r>
              <a:rPr lang="ru-RU" b="1" dirty="0" smtClean="0">
                <a:solidFill>
                  <a:srgbClr val="0033CC"/>
                </a:solidFill>
              </a:rPr>
              <a:t>водителей:</a:t>
            </a:r>
          </a:p>
          <a:p>
            <a:pPr algn="ctr" fontAlgn="t"/>
            <a:endParaRPr lang="ru-RU" dirty="0">
              <a:solidFill>
                <a:srgbClr val="0033CC"/>
              </a:solidFill>
            </a:endParaRPr>
          </a:p>
          <a:p>
            <a:pPr algn="just"/>
            <a:r>
              <a:rPr lang="ru-RU" dirty="0" smtClean="0"/>
              <a:t>   Особенности режима рабочего времени и времени отдыха водителей скорректировали </a:t>
            </a:r>
            <a:r>
              <a:rPr lang="ru-RU" dirty="0">
                <a:solidFill>
                  <a:srgbClr val="000000"/>
                </a:solidFill>
              </a:rPr>
              <a:t>(приказ Минтранса от </a:t>
            </a:r>
            <a:r>
              <a:rPr lang="ru-RU" dirty="0" smtClean="0">
                <a:solidFill>
                  <a:srgbClr val="000000"/>
                </a:solidFill>
              </a:rPr>
              <a:t>16.10.2020г. №424</a:t>
            </a:r>
            <a:r>
              <a:rPr lang="ru-RU" dirty="0">
                <a:solidFill>
                  <a:srgbClr val="000000"/>
                </a:solidFill>
              </a:rPr>
              <a:t>). </a:t>
            </a:r>
          </a:p>
          <a:p>
            <a:endParaRPr lang="ru-RU" b="1" dirty="0" smtClean="0">
              <a:solidFill>
                <a:srgbClr val="000000"/>
              </a:solidFill>
            </a:endParaRPr>
          </a:p>
          <a:p>
            <a:pPr algn="ctr" fontAlgn="t"/>
            <a:r>
              <a:rPr lang="ru-RU" b="1" dirty="0" smtClean="0">
                <a:solidFill>
                  <a:srgbClr val="0033CC"/>
                </a:solidFill>
              </a:rPr>
              <a:t>Изменение 7. Долгожданные </a:t>
            </a:r>
            <a:r>
              <a:rPr lang="ru-RU" b="1" dirty="0">
                <a:solidFill>
                  <a:srgbClr val="0033CC"/>
                </a:solidFill>
              </a:rPr>
              <a:t>поправки в </a:t>
            </a:r>
            <a:r>
              <a:rPr lang="ru-RU" b="1" dirty="0" smtClean="0">
                <a:solidFill>
                  <a:srgbClr val="0033CC"/>
                </a:solidFill>
              </a:rPr>
              <a:t>ТК РФ </a:t>
            </a:r>
            <a:r>
              <a:rPr lang="ru-RU" b="1" dirty="0">
                <a:solidFill>
                  <a:srgbClr val="0033CC"/>
                </a:solidFill>
              </a:rPr>
              <a:t>по </a:t>
            </a:r>
            <a:r>
              <a:rPr lang="ru-RU" b="1" dirty="0" err="1" smtClean="0">
                <a:solidFill>
                  <a:srgbClr val="0033CC"/>
                </a:solidFill>
              </a:rPr>
              <a:t>удаленке</a:t>
            </a:r>
            <a:r>
              <a:rPr lang="ru-RU" b="1" dirty="0" smtClean="0">
                <a:solidFill>
                  <a:srgbClr val="0033CC"/>
                </a:solidFill>
              </a:rPr>
              <a:t>:</a:t>
            </a:r>
          </a:p>
          <a:p>
            <a:pPr algn="ctr" fontAlgn="t"/>
            <a:r>
              <a:rPr lang="ru-RU" b="1" dirty="0" smtClean="0">
                <a:solidFill>
                  <a:srgbClr val="0033CC"/>
                </a:solidFill>
              </a:rPr>
              <a:t> </a:t>
            </a:r>
            <a:endParaRPr lang="ru-RU" b="1" dirty="0">
              <a:solidFill>
                <a:srgbClr val="0033CC"/>
              </a:solidFill>
            </a:endParaRPr>
          </a:p>
          <a:p>
            <a:pPr algn="just" fontAlgn="t"/>
            <a:r>
              <a:rPr lang="ru-RU" dirty="0" smtClean="0"/>
              <a:t>   Нововведения </a:t>
            </a:r>
            <a:r>
              <a:rPr lang="ru-RU" dirty="0"/>
              <a:t>коснулись </a:t>
            </a:r>
            <a:r>
              <a:rPr lang="ru-RU" dirty="0" smtClean="0"/>
              <a:t>порядка </a:t>
            </a:r>
            <a:r>
              <a:rPr lang="ru-RU" dirty="0"/>
              <a:t>перехода на </a:t>
            </a:r>
            <a:r>
              <a:rPr lang="ru-RU" dirty="0" err="1"/>
              <a:t>удаленку</a:t>
            </a:r>
            <a:r>
              <a:rPr lang="ru-RU" dirty="0"/>
              <a:t>, оснований увольнения </a:t>
            </a:r>
            <a:r>
              <a:rPr lang="ru-RU" dirty="0" err="1"/>
              <a:t>дистанционщиков</a:t>
            </a:r>
            <a:r>
              <a:rPr lang="ru-RU" dirty="0"/>
              <a:t>, ведения трудовых книжек, требований к использованию электронной подписи, случаев объявления </a:t>
            </a:r>
            <a:r>
              <a:rPr lang="ru-RU" dirty="0" smtClean="0"/>
              <a:t>простоя</a:t>
            </a:r>
            <a:r>
              <a:rPr lang="ru-RU" dirty="0"/>
              <a:t> </a:t>
            </a:r>
            <a:r>
              <a:rPr lang="ru-RU" dirty="0" smtClean="0"/>
              <a:t>(ФЗ РФ от 08.12.2020г. №407-ФЗ).</a:t>
            </a:r>
          </a:p>
          <a:p>
            <a:pPr algn="just" fontAlgn="t"/>
            <a:endParaRPr lang="ru-RU" b="1" dirty="0" smtClean="0"/>
          </a:p>
        </p:txBody>
      </p:sp>
    </p:spTree>
    <p:extLst>
      <p:ext uri="{BB962C8B-B14F-4D97-AF65-F5344CB8AC3E}">
        <p14:creationId xmlns:p14="http://schemas.microsoft.com/office/powerpoint/2010/main" val="792555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32306" y="154416"/>
            <a:ext cx="8832182" cy="64429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32306" y="154416"/>
            <a:ext cx="8832182" cy="5355312"/>
          </a:xfrm>
          <a:prstGeom prst="rect">
            <a:avLst/>
          </a:prstGeom>
        </p:spPr>
        <p:txBody>
          <a:bodyPr wrap="square">
            <a:spAutoFit/>
          </a:bodyPr>
          <a:lstStyle/>
          <a:p>
            <a:pPr algn="ctr"/>
            <a:endParaRPr lang="ru-RU" sz="2400"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endParaRPr lang="ru-RU"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endParaRPr lang="ru-RU"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endParaRPr lang="ru-RU"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Тема: Учет мнения выборного органа первичной профсоюзной организации. </a:t>
            </a:r>
            <a:endParaRPr lang="en-US" sz="24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endParaRPr lang="ru-RU" sz="2400"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endParaRPr lang="ru-RU" sz="2400"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Докладчик: Тихонова Ирина Викторовна, правовой инспектор труда </a:t>
            </a:r>
          </a:p>
          <a:p>
            <a:pPr algn="ctr"/>
            <a:r>
              <a:rPr lang="ru-RU" sz="2400"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Федерации профсоюзных </a:t>
            </a:r>
          </a:p>
          <a:p>
            <a:pPr algn="ctr"/>
            <a:r>
              <a:rPr lang="ru-RU" sz="2400"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организаций Кузбасса</a:t>
            </a:r>
            <a:endParaRPr lang="ru-RU" sz="2400" dirty="0">
              <a:solidFill>
                <a:srgbClr val="0033CC"/>
              </a:solidFill>
            </a:endParaRPr>
          </a:p>
          <a:p>
            <a:pPr algn="just"/>
            <a:endParaRPr lang="ru-RU" sz="24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2167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6555641"/>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ru-RU" b="1" dirty="0">
              <a:solidFill>
                <a:srgbClr val="0033CC"/>
              </a:solidFill>
              <a:ea typeface="Verdana" panose="020B0604030504040204" pitchFamily="34" charset="0"/>
              <a:cs typeface="Verdana" panose="020B0604030504040204" pitchFamily="34" charset="0"/>
            </a:endParaRPr>
          </a:p>
          <a:p>
            <a:pPr algn="just" fontAlgn="t"/>
            <a:endParaRPr lang="ru-RU" b="1" dirty="0" smtClean="0"/>
          </a:p>
          <a:p>
            <a:pPr algn="ctr" fontAlgn="t"/>
            <a:r>
              <a:rPr lang="ru-RU" b="1" dirty="0" smtClean="0">
                <a:solidFill>
                  <a:srgbClr val="0033CC"/>
                </a:solidFill>
              </a:rPr>
              <a:t>Изменение 8. Восстановление </a:t>
            </a:r>
            <a:r>
              <a:rPr lang="ru-RU" b="1" dirty="0">
                <a:solidFill>
                  <a:srgbClr val="0033CC"/>
                </a:solidFill>
              </a:rPr>
              <a:t>срока. </a:t>
            </a:r>
            <a:r>
              <a:rPr lang="ru-RU" b="1" dirty="0" smtClean="0">
                <a:solidFill>
                  <a:srgbClr val="0033CC"/>
                </a:solidFill>
              </a:rPr>
              <a:t>Случаи, когда</a:t>
            </a:r>
            <a:r>
              <a:rPr lang="ru-RU" b="1" dirty="0">
                <a:solidFill>
                  <a:srgbClr val="0033CC"/>
                </a:solidFill>
              </a:rPr>
              <a:t> </a:t>
            </a:r>
            <a:r>
              <a:rPr lang="ru-RU" b="1" dirty="0" smtClean="0">
                <a:solidFill>
                  <a:srgbClr val="0033CC"/>
                </a:solidFill>
              </a:rPr>
              <a:t>ВС РФ </a:t>
            </a:r>
            <a:r>
              <a:rPr lang="ru-RU" b="1" dirty="0">
                <a:solidFill>
                  <a:srgbClr val="0033CC"/>
                </a:solidFill>
              </a:rPr>
              <a:t>признавал, что работник не подал иск вовремя по уважительной </a:t>
            </a:r>
            <a:r>
              <a:rPr lang="ru-RU" b="1" dirty="0" smtClean="0">
                <a:solidFill>
                  <a:srgbClr val="0033CC"/>
                </a:solidFill>
              </a:rPr>
              <a:t>причине:</a:t>
            </a:r>
          </a:p>
          <a:p>
            <a:pPr algn="ctr" fontAlgn="t"/>
            <a:endParaRPr lang="ru-RU" b="1" dirty="0" smtClean="0">
              <a:solidFill>
                <a:srgbClr val="0033CC"/>
              </a:solidFill>
            </a:endParaRPr>
          </a:p>
          <a:p>
            <a:pPr algn="ctr" fontAlgn="t"/>
            <a:r>
              <a:rPr lang="ru-RU" b="1" dirty="0">
                <a:solidFill>
                  <a:srgbClr val="0033CC"/>
                </a:solidFill>
              </a:rPr>
              <a:t>Ситуация 1. Работник поверил обещаниям </a:t>
            </a:r>
            <a:r>
              <a:rPr lang="ru-RU" b="1" dirty="0" smtClean="0">
                <a:solidFill>
                  <a:srgbClr val="0033CC"/>
                </a:solidFill>
              </a:rPr>
              <a:t>руководителя</a:t>
            </a:r>
            <a:r>
              <a:rPr lang="ru-RU" dirty="0" smtClean="0">
                <a:solidFill>
                  <a:srgbClr val="0033CC"/>
                </a:solidFill>
              </a:rPr>
              <a:t> </a:t>
            </a:r>
          </a:p>
          <a:p>
            <a:pPr algn="ctr" fontAlgn="t"/>
            <a:r>
              <a:rPr lang="ru-RU" dirty="0" smtClean="0">
                <a:solidFill>
                  <a:srgbClr val="000000"/>
                </a:solidFill>
              </a:rPr>
              <a:t>(определение ВС РФ от 29.06.2020г. по делу №16-КГ20-6).</a:t>
            </a:r>
          </a:p>
          <a:p>
            <a:pPr algn="ctr" fontAlgn="t"/>
            <a:r>
              <a:rPr lang="ru-RU" b="1" dirty="0" smtClean="0">
                <a:solidFill>
                  <a:srgbClr val="0033CC"/>
                </a:solidFill>
              </a:rPr>
              <a:t>Ситуация </a:t>
            </a:r>
            <a:r>
              <a:rPr lang="ru-RU" b="1" dirty="0">
                <a:solidFill>
                  <a:srgbClr val="0033CC"/>
                </a:solidFill>
              </a:rPr>
              <a:t>2. Работник ждал решения по другому спору</a:t>
            </a:r>
            <a:endParaRPr lang="ru-RU" dirty="0">
              <a:solidFill>
                <a:srgbClr val="0033CC"/>
              </a:solidFill>
            </a:endParaRPr>
          </a:p>
          <a:p>
            <a:pPr algn="ctr" fontAlgn="t"/>
            <a:r>
              <a:rPr lang="ru-RU" dirty="0">
                <a:solidFill>
                  <a:srgbClr val="000000"/>
                </a:solidFill>
              </a:rPr>
              <a:t>(определение </a:t>
            </a:r>
            <a:r>
              <a:rPr lang="ru-RU" dirty="0" smtClean="0">
                <a:solidFill>
                  <a:srgbClr val="000000"/>
                </a:solidFill>
              </a:rPr>
              <a:t>ВС РФ от</a:t>
            </a:r>
            <a:r>
              <a:rPr lang="ru-RU" dirty="0">
                <a:solidFill>
                  <a:srgbClr val="000000"/>
                </a:solidFill>
              </a:rPr>
              <a:t> </a:t>
            </a:r>
            <a:r>
              <a:rPr lang="ru-RU" dirty="0" smtClean="0">
                <a:solidFill>
                  <a:srgbClr val="000000"/>
                </a:solidFill>
              </a:rPr>
              <a:t>16.03.2020г. №25-КГ19-15).</a:t>
            </a:r>
            <a:endParaRPr lang="ru-RU" dirty="0">
              <a:solidFill>
                <a:srgbClr val="000000"/>
              </a:solidFill>
            </a:endParaRPr>
          </a:p>
          <a:p>
            <a:pPr algn="ctr" fontAlgn="t"/>
            <a:r>
              <a:rPr lang="ru-RU" b="1" dirty="0">
                <a:solidFill>
                  <a:srgbClr val="0033CC"/>
                </a:solidFill>
              </a:rPr>
              <a:t>Ситуация 3. Работник подал иск не в тот </a:t>
            </a:r>
            <a:r>
              <a:rPr lang="ru-RU" b="1" dirty="0" smtClean="0">
                <a:solidFill>
                  <a:srgbClr val="0033CC"/>
                </a:solidFill>
              </a:rPr>
              <a:t>суд.</a:t>
            </a:r>
            <a:endParaRPr lang="ru-RU" dirty="0">
              <a:solidFill>
                <a:srgbClr val="0033CC"/>
              </a:solidFill>
            </a:endParaRPr>
          </a:p>
          <a:p>
            <a:pPr algn="ctr" fontAlgn="t"/>
            <a:r>
              <a:rPr lang="ru-RU" b="1" dirty="0">
                <a:solidFill>
                  <a:srgbClr val="0033CC"/>
                </a:solidFill>
              </a:rPr>
              <a:t>Ситуация 4. У работника были сложные семейные обстоятельства</a:t>
            </a:r>
            <a:endParaRPr lang="ru-RU" dirty="0">
              <a:solidFill>
                <a:srgbClr val="0033CC"/>
              </a:solidFill>
            </a:endParaRPr>
          </a:p>
          <a:p>
            <a:pPr algn="ctr" fontAlgn="t"/>
            <a:r>
              <a:rPr lang="ru-RU" dirty="0">
                <a:solidFill>
                  <a:srgbClr val="000000"/>
                </a:solidFill>
              </a:rPr>
              <a:t>(</a:t>
            </a:r>
            <a:r>
              <a:rPr lang="ru-RU" dirty="0" smtClean="0">
                <a:solidFill>
                  <a:srgbClr val="000000"/>
                </a:solidFill>
              </a:rPr>
              <a:t>определение ВС РФ </a:t>
            </a:r>
            <a:r>
              <a:rPr lang="ru-RU" dirty="0">
                <a:solidFill>
                  <a:srgbClr val="000000"/>
                </a:solidFill>
              </a:rPr>
              <a:t>от </a:t>
            </a:r>
            <a:r>
              <a:rPr lang="ru-RU" dirty="0" smtClean="0">
                <a:solidFill>
                  <a:srgbClr val="000000"/>
                </a:solidFill>
              </a:rPr>
              <a:t>09.12.2019г. №57-КГ19-6).</a:t>
            </a:r>
            <a:endParaRPr lang="ru-RU" dirty="0">
              <a:solidFill>
                <a:srgbClr val="000000"/>
              </a:solidFill>
            </a:endParaRPr>
          </a:p>
          <a:p>
            <a:pPr algn="ctr" fontAlgn="t"/>
            <a:r>
              <a:rPr lang="ru-RU" b="1" dirty="0">
                <a:solidFill>
                  <a:srgbClr val="0033CC"/>
                </a:solidFill>
              </a:rPr>
              <a:t>Ситуация 5. Работник лечился амбулаторно</a:t>
            </a:r>
            <a:endParaRPr lang="ru-RU" dirty="0">
              <a:solidFill>
                <a:srgbClr val="0033CC"/>
              </a:solidFill>
            </a:endParaRPr>
          </a:p>
          <a:p>
            <a:pPr algn="ctr" fontAlgn="t"/>
            <a:r>
              <a:rPr lang="ru-RU" dirty="0">
                <a:solidFill>
                  <a:srgbClr val="000000"/>
                </a:solidFill>
              </a:rPr>
              <a:t>(определение </a:t>
            </a:r>
            <a:r>
              <a:rPr lang="ru-RU" dirty="0" smtClean="0">
                <a:solidFill>
                  <a:srgbClr val="000000"/>
                </a:solidFill>
              </a:rPr>
              <a:t>ВС РФ</a:t>
            </a:r>
            <a:r>
              <a:rPr lang="ru-RU" dirty="0">
                <a:solidFill>
                  <a:srgbClr val="000000"/>
                </a:solidFill>
              </a:rPr>
              <a:t> от </a:t>
            </a:r>
            <a:r>
              <a:rPr lang="ru-RU" dirty="0" smtClean="0">
                <a:solidFill>
                  <a:srgbClr val="000000"/>
                </a:solidFill>
              </a:rPr>
              <a:t>30.03.2020г. №24-КГ20-1</a:t>
            </a:r>
            <a:r>
              <a:rPr lang="ru-RU" dirty="0">
                <a:solidFill>
                  <a:srgbClr val="000000"/>
                </a:solidFill>
              </a:rPr>
              <a:t>).</a:t>
            </a:r>
          </a:p>
          <a:p>
            <a:pPr algn="ctr" fontAlgn="t"/>
            <a:r>
              <a:rPr lang="ru-RU" b="1" dirty="0">
                <a:solidFill>
                  <a:srgbClr val="0033CC"/>
                </a:solidFill>
              </a:rPr>
              <a:t>Ситуация 6. Работник вовремя обратился в суд с одним из требований</a:t>
            </a:r>
            <a:endParaRPr lang="ru-RU" dirty="0">
              <a:solidFill>
                <a:srgbClr val="0033CC"/>
              </a:solidFill>
            </a:endParaRPr>
          </a:p>
          <a:p>
            <a:pPr algn="ctr" fontAlgn="t"/>
            <a:r>
              <a:rPr lang="ru-RU" dirty="0">
                <a:solidFill>
                  <a:srgbClr val="000000"/>
                </a:solidFill>
              </a:rPr>
              <a:t>(определение </a:t>
            </a:r>
            <a:r>
              <a:rPr lang="ru-RU" dirty="0" smtClean="0">
                <a:solidFill>
                  <a:srgbClr val="000000"/>
                </a:solidFill>
              </a:rPr>
              <a:t>ВС РФ</a:t>
            </a:r>
            <a:r>
              <a:rPr lang="ru-RU" dirty="0">
                <a:solidFill>
                  <a:srgbClr val="000000"/>
                </a:solidFill>
              </a:rPr>
              <a:t> от </a:t>
            </a:r>
            <a:r>
              <a:rPr lang="ru-RU" dirty="0" smtClean="0">
                <a:solidFill>
                  <a:srgbClr val="000000"/>
                </a:solidFill>
              </a:rPr>
              <a:t>11.11.2019г. №117-КГ19-25</a:t>
            </a:r>
            <a:r>
              <a:rPr lang="ru-RU" dirty="0">
                <a:solidFill>
                  <a:srgbClr val="000000"/>
                </a:solidFill>
              </a:rPr>
              <a:t>).</a:t>
            </a:r>
          </a:p>
          <a:p>
            <a:pPr algn="ctr" fontAlgn="t"/>
            <a:r>
              <a:rPr lang="ru-RU" b="1" dirty="0">
                <a:solidFill>
                  <a:srgbClr val="0033CC"/>
                </a:solidFill>
              </a:rPr>
              <a:t>Ситуация 7. Работница беременна</a:t>
            </a:r>
            <a:endParaRPr lang="ru-RU" dirty="0">
              <a:solidFill>
                <a:srgbClr val="0033CC"/>
              </a:solidFill>
            </a:endParaRPr>
          </a:p>
          <a:p>
            <a:pPr algn="ctr" fontAlgn="t"/>
            <a:r>
              <a:rPr lang="ru-RU" dirty="0" smtClean="0">
                <a:solidFill>
                  <a:srgbClr val="000000"/>
                </a:solidFill>
              </a:rPr>
              <a:t>(определение ВС РФ </a:t>
            </a:r>
            <a:r>
              <a:rPr lang="ru-RU" dirty="0">
                <a:solidFill>
                  <a:srgbClr val="000000"/>
                </a:solidFill>
              </a:rPr>
              <a:t>от </a:t>
            </a:r>
            <a:r>
              <a:rPr lang="ru-RU" dirty="0" smtClean="0">
                <a:solidFill>
                  <a:srgbClr val="000000"/>
                </a:solidFill>
              </a:rPr>
              <a:t>05.08.2019г. №16-КГ19-21</a:t>
            </a:r>
            <a:r>
              <a:rPr lang="ru-RU" dirty="0">
                <a:solidFill>
                  <a:srgbClr val="000000"/>
                </a:solidFill>
              </a:rPr>
              <a:t>).</a:t>
            </a:r>
          </a:p>
          <a:p>
            <a:pPr algn="ctr" fontAlgn="t"/>
            <a:endParaRPr lang="ru-RU" dirty="0">
              <a:solidFill>
                <a:srgbClr val="000000"/>
              </a:solidFill>
            </a:endParaRPr>
          </a:p>
          <a:p>
            <a:pPr algn="ctr" fontAlgn="t"/>
            <a:endParaRPr lang="ru-RU" b="1" dirty="0">
              <a:solidFill>
                <a:srgbClr val="0033CC"/>
              </a:solidFill>
            </a:endParaRPr>
          </a:p>
          <a:p>
            <a:pPr fontAlgn="t"/>
            <a:endParaRPr lang="ru-RU" b="1" dirty="0" smtClean="0"/>
          </a:p>
        </p:txBody>
      </p:sp>
    </p:spTree>
    <p:extLst>
      <p:ext uri="{BB962C8B-B14F-4D97-AF65-F5344CB8AC3E}">
        <p14:creationId xmlns:p14="http://schemas.microsoft.com/office/powerpoint/2010/main" val="909291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7386638"/>
          </a:xfrm>
          <a:prstGeom prst="rect">
            <a:avLst/>
          </a:prstGeom>
        </p:spPr>
        <p:txBody>
          <a:bodyPr wrap="square">
            <a:spAutoFit/>
          </a:bodyPr>
          <a:lstStyle/>
          <a:p>
            <a:pPr algn="ctr"/>
            <a:r>
              <a:rPr lang="ru-RU" sz="24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Новое </a:t>
            </a: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в трудовом законодательстве:</a:t>
            </a:r>
          </a:p>
          <a:p>
            <a:pPr algn="just" fontAlgn="t"/>
            <a:endParaRPr lang="ru-RU" dirty="0"/>
          </a:p>
          <a:p>
            <a:pPr algn="ctr"/>
            <a:r>
              <a:rPr lang="ru-RU" b="1" dirty="0">
                <a:solidFill>
                  <a:srgbClr val="0033CC"/>
                </a:solidFill>
              </a:rPr>
              <a:t>Изменение </a:t>
            </a:r>
            <a:r>
              <a:rPr lang="ru-RU" b="1" dirty="0" smtClean="0">
                <a:solidFill>
                  <a:srgbClr val="0033CC"/>
                </a:solidFill>
              </a:rPr>
              <a:t>9. </a:t>
            </a:r>
            <a:r>
              <a:rPr lang="ru-RU" b="1" dirty="0">
                <a:solidFill>
                  <a:srgbClr val="0033CC"/>
                </a:solidFill>
              </a:rPr>
              <a:t>Дополнена ст. 59 ТК РФ «Срочный </a:t>
            </a:r>
            <a:r>
              <a:rPr lang="ru-RU" b="1" dirty="0" smtClean="0">
                <a:solidFill>
                  <a:srgbClr val="0033CC"/>
                </a:solidFill>
              </a:rPr>
              <a:t>трудовой договор»:</a:t>
            </a:r>
          </a:p>
          <a:p>
            <a:pPr algn="ctr"/>
            <a:endParaRPr lang="ru-RU" b="1" dirty="0" smtClean="0">
              <a:solidFill>
                <a:srgbClr val="0033CC"/>
              </a:solidFill>
            </a:endParaRPr>
          </a:p>
          <a:p>
            <a:pPr algn="just"/>
            <a:r>
              <a:rPr lang="ru-RU" dirty="0" smtClean="0">
                <a:solidFill>
                  <a:srgbClr val="000000"/>
                </a:solidFill>
              </a:rPr>
              <a:t>   Теперь срочный трудовой договор может быть заключен с лицами</a:t>
            </a:r>
            <a:r>
              <a:rPr lang="ru-RU" dirty="0">
                <a:solidFill>
                  <a:srgbClr val="000000"/>
                </a:solidFill>
              </a:rPr>
              <a:t>, поступающими на работу к работодателям, которые являются некоммерческими организациями </a:t>
            </a:r>
            <a:r>
              <a:rPr lang="ru-RU" dirty="0" smtClean="0">
                <a:solidFill>
                  <a:srgbClr val="000000"/>
                </a:solidFill>
              </a:rPr>
              <a:t>и </a:t>
            </a:r>
            <a:r>
              <a:rPr lang="ru-RU" dirty="0">
                <a:solidFill>
                  <a:srgbClr val="000000"/>
                </a:solidFill>
              </a:rPr>
              <a:t>численность работников которых не превышает 35 </a:t>
            </a:r>
            <a:r>
              <a:rPr lang="ru-RU" dirty="0" smtClean="0">
                <a:solidFill>
                  <a:srgbClr val="000000"/>
                </a:solidFill>
              </a:rPr>
              <a:t>человек </a:t>
            </a:r>
            <a:r>
              <a:rPr lang="ru-RU" dirty="0">
                <a:solidFill>
                  <a:srgbClr val="000000"/>
                </a:solidFill>
              </a:rPr>
              <a:t> (ФЗ РФ от 29.12.2020г. №477-ФЗ).</a:t>
            </a:r>
          </a:p>
          <a:p>
            <a:pPr algn="ctr" fontAlgn="t"/>
            <a:r>
              <a:rPr lang="ru-RU" b="1" dirty="0" smtClean="0">
                <a:solidFill>
                  <a:srgbClr val="0033CC"/>
                </a:solidFill>
              </a:rPr>
              <a:t>Изменение 10. </a:t>
            </a:r>
            <a:r>
              <a:rPr lang="ru-RU" b="1" dirty="0">
                <a:solidFill>
                  <a:srgbClr val="0033CC"/>
                </a:solidFill>
              </a:rPr>
              <a:t>Изменили срок действия декларации о СОУТ:</a:t>
            </a:r>
          </a:p>
          <a:p>
            <a:pPr algn="just" fontAlgn="t"/>
            <a:endParaRPr lang="ru-RU" dirty="0">
              <a:solidFill>
                <a:srgbClr val="0033CC"/>
              </a:solidFill>
            </a:endParaRPr>
          </a:p>
          <a:p>
            <a:pPr algn="just" fontAlgn="t"/>
            <a:r>
              <a:rPr lang="ru-RU" dirty="0">
                <a:solidFill>
                  <a:srgbClr val="000000"/>
                </a:solidFill>
              </a:rPr>
              <a:t> </a:t>
            </a:r>
            <a:r>
              <a:rPr lang="ru-RU" dirty="0" smtClean="0">
                <a:solidFill>
                  <a:srgbClr val="000000"/>
                </a:solidFill>
              </a:rPr>
              <a:t>  Установили </a:t>
            </a:r>
            <a:r>
              <a:rPr lang="ru-RU" dirty="0"/>
              <a:t>бессрочное действие деклараций соответствия условий труда (ФЗ РФ от 30.12.2020г. №503-ФЗ</a:t>
            </a:r>
            <a:r>
              <a:rPr lang="ru-RU" dirty="0" smtClean="0"/>
              <a:t>).</a:t>
            </a:r>
          </a:p>
          <a:p>
            <a:pPr algn="just" fontAlgn="t"/>
            <a:endParaRPr lang="ru-RU" dirty="0"/>
          </a:p>
          <a:p>
            <a:pPr algn="ctr" fontAlgn="t"/>
            <a:r>
              <a:rPr lang="ru-RU" b="1" dirty="0" smtClean="0">
                <a:solidFill>
                  <a:srgbClr val="0033CC"/>
                </a:solidFill>
              </a:rPr>
              <a:t>Изменение 11. Порядок </a:t>
            </a:r>
            <a:r>
              <a:rPr lang="ru-RU" b="1" dirty="0">
                <a:solidFill>
                  <a:srgbClr val="0033CC"/>
                </a:solidFill>
              </a:rPr>
              <a:t>проведения обязательных медосмотров </a:t>
            </a:r>
            <a:r>
              <a:rPr lang="ru-RU" b="1" dirty="0" smtClean="0">
                <a:solidFill>
                  <a:srgbClr val="0033CC"/>
                </a:solidFill>
              </a:rPr>
              <a:t>изменили:</a:t>
            </a:r>
          </a:p>
          <a:p>
            <a:pPr fontAlgn="t"/>
            <a:endParaRPr lang="ru-RU" dirty="0"/>
          </a:p>
          <a:p>
            <a:pPr algn="just" fontAlgn="t"/>
            <a:r>
              <a:rPr lang="ru-RU" dirty="0" smtClean="0"/>
              <a:t>   Минздрав </a:t>
            </a:r>
            <a:r>
              <a:rPr lang="ru-RU" dirty="0"/>
              <a:t>скорректировал порядок проведения медосмотров для </a:t>
            </a:r>
            <a:r>
              <a:rPr lang="ru-RU" dirty="0" err="1"/>
              <a:t>вредников</a:t>
            </a:r>
            <a:r>
              <a:rPr lang="ru-RU" dirty="0"/>
              <a:t>. </a:t>
            </a:r>
            <a:r>
              <a:rPr lang="ru-RU" dirty="0" smtClean="0"/>
              <a:t>(</a:t>
            </a:r>
            <a:r>
              <a:rPr lang="ru-RU" dirty="0"/>
              <a:t>приказ </a:t>
            </a:r>
            <a:r>
              <a:rPr lang="ru-RU" dirty="0" smtClean="0"/>
              <a:t>Минздрава РФ </a:t>
            </a:r>
            <a:r>
              <a:rPr lang="ru-RU" dirty="0"/>
              <a:t>от </a:t>
            </a:r>
            <a:r>
              <a:rPr lang="ru-RU" dirty="0" smtClean="0"/>
              <a:t>28.01.2021г.  №29н</a:t>
            </a:r>
            <a:r>
              <a:rPr lang="ru-RU" dirty="0"/>
              <a:t>). </a:t>
            </a:r>
            <a:endParaRPr lang="ru-RU" dirty="0" smtClean="0"/>
          </a:p>
          <a:p>
            <a:pPr algn="just" fontAlgn="t"/>
            <a:endParaRPr lang="ru-RU" dirty="0" smtClean="0"/>
          </a:p>
          <a:p>
            <a:pPr algn="ctr" fontAlgn="t"/>
            <a:r>
              <a:rPr lang="ru-RU" b="1" dirty="0">
                <a:solidFill>
                  <a:srgbClr val="0033CC"/>
                </a:solidFill>
              </a:rPr>
              <a:t>Изменение </a:t>
            </a:r>
            <a:r>
              <a:rPr lang="ru-RU" b="1" dirty="0" smtClean="0">
                <a:solidFill>
                  <a:srgbClr val="0033CC"/>
                </a:solidFill>
              </a:rPr>
              <a:t>12. </a:t>
            </a:r>
            <a:r>
              <a:rPr lang="ru-RU" b="1" dirty="0">
                <a:solidFill>
                  <a:srgbClr val="0033CC"/>
                </a:solidFill>
              </a:rPr>
              <a:t>Работников, которые могут взять отпуск в удобное время, стало больше</a:t>
            </a:r>
            <a:r>
              <a:rPr lang="ru-RU" b="1" dirty="0" smtClean="0">
                <a:solidFill>
                  <a:srgbClr val="0033CC"/>
                </a:solidFill>
              </a:rPr>
              <a:t>:</a:t>
            </a:r>
            <a:endParaRPr lang="ru-RU" dirty="0"/>
          </a:p>
          <a:p>
            <a:pPr algn="just" fontAlgn="t"/>
            <a:r>
              <a:rPr lang="ru-RU" dirty="0" smtClean="0"/>
              <a:t>   Отпуск </a:t>
            </a:r>
            <a:r>
              <a:rPr lang="ru-RU" dirty="0"/>
              <a:t>в любое </a:t>
            </a:r>
            <a:r>
              <a:rPr lang="ru-RU" dirty="0" smtClean="0"/>
              <a:t>время предоставляется работникам </a:t>
            </a:r>
            <a:r>
              <a:rPr lang="ru-RU" dirty="0"/>
              <a:t>с </a:t>
            </a:r>
            <a:r>
              <a:rPr lang="ru-RU" dirty="0" smtClean="0"/>
              <a:t>3 и</a:t>
            </a:r>
            <a:r>
              <a:rPr lang="ru-RU" dirty="0"/>
              <a:t> более несовершеннолетними детьми. Условие — младшему ребенку еще не исполнилось 14 лет (ФЗ РФ от 09.03.2021г.  №34-ФЗ). </a:t>
            </a:r>
          </a:p>
          <a:p>
            <a:pPr algn="ctr"/>
            <a:endParaRPr lang="ru-RU" dirty="0">
              <a:solidFill>
                <a:srgbClr val="0033CC"/>
              </a:solidFill>
            </a:endParaRPr>
          </a:p>
          <a:p>
            <a:pPr algn="just" fontAlgn="t"/>
            <a:endParaRPr lang="ru-RU" b="1" dirty="0"/>
          </a:p>
        </p:txBody>
      </p:sp>
    </p:spTree>
    <p:extLst>
      <p:ext uri="{BB962C8B-B14F-4D97-AF65-F5344CB8AC3E}">
        <p14:creationId xmlns:p14="http://schemas.microsoft.com/office/powerpoint/2010/main" val="275012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7663636"/>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ru-RU" b="1" dirty="0">
              <a:solidFill>
                <a:srgbClr val="0033CC"/>
              </a:solidFill>
              <a:ea typeface="Verdana" panose="020B0604030504040204" pitchFamily="34" charset="0"/>
              <a:cs typeface="Verdana" panose="020B0604030504040204" pitchFamily="34" charset="0"/>
            </a:endParaRPr>
          </a:p>
          <a:p>
            <a:pPr algn="ctr" fontAlgn="t"/>
            <a:r>
              <a:rPr lang="ru-RU" b="1" dirty="0" smtClean="0">
                <a:solidFill>
                  <a:srgbClr val="0033CC"/>
                </a:solidFill>
              </a:rPr>
              <a:t>Изменение 13. </a:t>
            </a:r>
            <a:r>
              <a:rPr lang="ru-RU" b="1" dirty="0">
                <a:solidFill>
                  <a:srgbClr val="0033CC"/>
                </a:solidFill>
              </a:rPr>
              <a:t>Работникам разрешили перенести все сведения из бумажной трудовой книжки в </a:t>
            </a:r>
            <a:r>
              <a:rPr lang="ru-RU" b="1" dirty="0" smtClean="0">
                <a:solidFill>
                  <a:srgbClr val="0033CC"/>
                </a:solidFill>
              </a:rPr>
              <a:t>электронную:</a:t>
            </a:r>
          </a:p>
          <a:p>
            <a:pPr fontAlgn="t"/>
            <a:endParaRPr lang="ru-RU" dirty="0"/>
          </a:p>
          <a:p>
            <a:pPr algn="just" fontAlgn="t"/>
            <a:r>
              <a:rPr lang="ru-RU" dirty="0" smtClean="0"/>
              <a:t>   Гражданам </a:t>
            </a:r>
            <a:r>
              <a:rPr lang="ru-RU" dirty="0"/>
              <a:t>дали право вносить сведения о должностях и основаниях увольнения, которые были до 2020 года, в электронную трудовую книжку. Это упростит подтверждение стажа </a:t>
            </a:r>
            <a:r>
              <a:rPr lang="ru-RU" dirty="0" smtClean="0"/>
              <a:t>(ФЗ РФ от</a:t>
            </a:r>
            <a:r>
              <a:rPr lang="ru-RU" dirty="0"/>
              <a:t> </a:t>
            </a:r>
            <a:r>
              <a:rPr lang="ru-RU" dirty="0" smtClean="0"/>
              <a:t>24.02.2021г.  №30-ФЗ</a:t>
            </a:r>
            <a:r>
              <a:rPr lang="ru-RU" dirty="0"/>
              <a:t>). </a:t>
            </a:r>
          </a:p>
          <a:p>
            <a:pPr algn="just" fontAlgn="t"/>
            <a:endParaRPr lang="ru-RU" dirty="0"/>
          </a:p>
          <a:p>
            <a:pPr algn="ctr" fontAlgn="t"/>
            <a:r>
              <a:rPr lang="ru-RU" b="1" dirty="0" smtClean="0">
                <a:solidFill>
                  <a:srgbClr val="0033CC"/>
                </a:solidFill>
              </a:rPr>
              <a:t>Изменение 14. </a:t>
            </a:r>
            <a:r>
              <a:rPr lang="ru-RU" b="1" dirty="0">
                <a:solidFill>
                  <a:srgbClr val="0033CC"/>
                </a:solidFill>
              </a:rPr>
              <a:t>В </a:t>
            </a:r>
            <a:r>
              <a:rPr lang="ru-RU" b="1" dirty="0" smtClean="0">
                <a:solidFill>
                  <a:srgbClr val="0033CC"/>
                </a:solidFill>
              </a:rPr>
              <a:t>ТК РФ</a:t>
            </a:r>
            <a:r>
              <a:rPr lang="ru-RU" b="1" dirty="0">
                <a:solidFill>
                  <a:srgbClr val="0033CC"/>
                </a:solidFill>
              </a:rPr>
              <a:t> уточнили сроки для взыскания компенсации морального </a:t>
            </a:r>
            <a:r>
              <a:rPr lang="ru-RU" b="1" dirty="0" smtClean="0">
                <a:solidFill>
                  <a:srgbClr val="0033CC"/>
                </a:solidFill>
              </a:rPr>
              <a:t>вреда: </a:t>
            </a:r>
          </a:p>
          <a:p>
            <a:pPr algn="ctr" fontAlgn="t"/>
            <a:endParaRPr lang="ru-RU" dirty="0">
              <a:solidFill>
                <a:srgbClr val="0033CC"/>
              </a:solidFill>
            </a:endParaRPr>
          </a:p>
          <a:p>
            <a:pPr algn="just" fontAlgn="t"/>
            <a:r>
              <a:rPr lang="ru-RU" dirty="0" smtClean="0"/>
              <a:t>   Теперь </a:t>
            </a:r>
            <a:r>
              <a:rPr lang="ru-RU" dirty="0"/>
              <a:t>взыскать компенсацию работник сможет в течение трех месяцев после вступления в законную силу решения суда о восстановлении нарушенных трудовых прав </a:t>
            </a:r>
            <a:r>
              <a:rPr lang="ru-RU" dirty="0" smtClean="0"/>
              <a:t>(ФЗ РФ от</a:t>
            </a:r>
            <a:r>
              <a:rPr lang="ru-RU" dirty="0"/>
              <a:t> </a:t>
            </a:r>
            <a:r>
              <a:rPr lang="ru-RU" dirty="0" smtClean="0"/>
              <a:t>05.04.2021г. №74-ФЗ</a:t>
            </a:r>
            <a:r>
              <a:rPr lang="ru-RU" dirty="0"/>
              <a:t>). </a:t>
            </a:r>
          </a:p>
          <a:p>
            <a:pPr algn="just" fontAlgn="t"/>
            <a:endParaRPr lang="ru-RU" b="1" dirty="0"/>
          </a:p>
          <a:p>
            <a:pPr algn="ctr" fontAlgn="t"/>
            <a:r>
              <a:rPr lang="ru-RU" b="1" dirty="0" smtClean="0">
                <a:solidFill>
                  <a:srgbClr val="0033CC"/>
                </a:solidFill>
              </a:rPr>
              <a:t>Изменение 15.  С</a:t>
            </a:r>
            <a:r>
              <a:rPr lang="ru-RU" b="1" dirty="0">
                <a:solidFill>
                  <a:srgbClr val="0033CC"/>
                </a:solidFill>
              </a:rPr>
              <a:t> 1 </a:t>
            </a:r>
            <a:r>
              <a:rPr lang="ru-RU" b="1" dirty="0" smtClean="0">
                <a:solidFill>
                  <a:srgbClr val="0033CC"/>
                </a:solidFill>
              </a:rPr>
              <a:t>июля 2021г.  </a:t>
            </a:r>
            <a:r>
              <a:rPr lang="ru-RU" b="1" dirty="0">
                <a:solidFill>
                  <a:srgbClr val="0033CC"/>
                </a:solidFill>
              </a:rPr>
              <a:t>досудебное обжалование решений ГИТ </a:t>
            </a:r>
            <a:r>
              <a:rPr lang="ru-RU" b="1" dirty="0" smtClean="0">
                <a:solidFill>
                  <a:srgbClr val="0033CC"/>
                </a:solidFill>
              </a:rPr>
              <a:t>стало обязательным:</a:t>
            </a:r>
          </a:p>
          <a:p>
            <a:pPr algn="ctr" fontAlgn="t"/>
            <a:endParaRPr lang="ru-RU" dirty="0"/>
          </a:p>
          <a:p>
            <a:pPr algn="just" fontAlgn="t"/>
            <a:r>
              <a:rPr lang="ru-RU" dirty="0"/>
              <a:t> </a:t>
            </a:r>
            <a:r>
              <a:rPr lang="ru-RU" dirty="0" smtClean="0"/>
              <a:t>  Надзор </a:t>
            </a:r>
            <a:r>
              <a:rPr lang="ru-RU" dirty="0"/>
              <a:t>за соблюдением трудового законодательства включили в перечень видов госконтроля, в отношении которых применяется обязательный порядок досудебного обжалования (постановление </a:t>
            </a:r>
            <a:r>
              <a:rPr lang="ru-RU" dirty="0" smtClean="0"/>
              <a:t>Правительства РФ </a:t>
            </a:r>
            <a:r>
              <a:rPr lang="ru-RU" dirty="0"/>
              <a:t>от </a:t>
            </a:r>
            <a:r>
              <a:rPr lang="ru-RU" dirty="0" smtClean="0"/>
              <a:t>28.04.2021г. №663</a:t>
            </a:r>
            <a:r>
              <a:rPr lang="ru-RU" dirty="0"/>
              <a:t>). </a:t>
            </a:r>
          </a:p>
          <a:p>
            <a:pPr algn="ctr"/>
            <a:endParaRPr lang="ru-RU" dirty="0">
              <a:solidFill>
                <a:srgbClr val="0033CC"/>
              </a:solidFill>
            </a:endParaRPr>
          </a:p>
          <a:p>
            <a:pPr algn="just"/>
            <a:endParaRPr lang="ru-RU" dirty="0"/>
          </a:p>
          <a:p>
            <a:pPr algn="ctr"/>
            <a:endParaRPr lang="ru-RU" b="1" dirty="0">
              <a:solidFill>
                <a:srgbClr val="0033CC"/>
              </a:solidFill>
            </a:endParaRPr>
          </a:p>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25541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6832640"/>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ru-RU" b="1" dirty="0">
              <a:solidFill>
                <a:srgbClr val="0033CC"/>
              </a:solidFill>
              <a:ea typeface="Verdana" panose="020B0604030504040204" pitchFamily="34" charset="0"/>
              <a:cs typeface="Verdana" panose="020B0604030504040204" pitchFamily="34" charset="0"/>
            </a:endParaRPr>
          </a:p>
          <a:p>
            <a:pPr algn="ctr" fontAlgn="t"/>
            <a:r>
              <a:rPr lang="ru-RU" b="1" dirty="0" smtClean="0">
                <a:solidFill>
                  <a:srgbClr val="0033CC"/>
                </a:solidFill>
              </a:rPr>
              <a:t>Изменение 16. </a:t>
            </a:r>
            <a:r>
              <a:rPr lang="ru-RU" b="1" dirty="0">
                <a:solidFill>
                  <a:srgbClr val="0033CC"/>
                </a:solidFill>
              </a:rPr>
              <a:t>Положения ТК </a:t>
            </a:r>
            <a:r>
              <a:rPr lang="ru-RU" b="1" dirty="0" smtClean="0">
                <a:solidFill>
                  <a:srgbClr val="0033CC"/>
                </a:solidFill>
              </a:rPr>
              <a:t>РФ приведены </a:t>
            </a:r>
            <a:r>
              <a:rPr lang="ru-RU" b="1" dirty="0">
                <a:solidFill>
                  <a:srgbClr val="0033CC"/>
                </a:solidFill>
              </a:rPr>
              <a:t>в соответствие с Конституцией </a:t>
            </a:r>
            <a:r>
              <a:rPr lang="ru-RU" b="1" dirty="0" smtClean="0">
                <a:solidFill>
                  <a:srgbClr val="0033CC"/>
                </a:solidFill>
              </a:rPr>
              <a:t>РФ:</a:t>
            </a:r>
          </a:p>
          <a:p>
            <a:pPr fontAlgn="t"/>
            <a:endParaRPr lang="ru-RU" dirty="0">
              <a:solidFill>
                <a:srgbClr val="0033CC"/>
              </a:solidFill>
            </a:endParaRPr>
          </a:p>
          <a:p>
            <a:pPr algn="just" fontAlgn="t"/>
            <a:r>
              <a:rPr lang="ru-RU" dirty="0" smtClean="0"/>
              <a:t>   Статью </a:t>
            </a:r>
            <a:r>
              <a:rPr lang="ru-RU" dirty="0"/>
              <a:t>10 ТК </a:t>
            </a:r>
            <a:r>
              <a:rPr lang="ru-RU" dirty="0" smtClean="0"/>
              <a:t>РФ дополнили </a:t>
            </a:r>
            <a:r>
              <a:rPr lang="ru-RU" dirty="0"/>
              <a:t>новой частью. Теперь, согласно этим изменениям, международные договоры РФ могут применяться только тогда, когда они не противоречат основному закону страны </a:t>
            </a:r>
            <a:r>
              <a:rPr lang="ru-RU" dirty="0" smtClean="0"/>
              <a:t>(ФЗ РФ от</a:t>
            </a:r>
            <a:r>
              <a:rPr lang="ru-RU" dirty="0"/>
              <a:t> </a:t>
            </a:r>
            <a:r>
              <a:rPr lang="ru-RU" dirty="0" smtClean="0"/>
              <a:t>30.04.2021г.  №110-ФЗ</a:t>
            </a:r>
            <a:r>
              <a:rPr lang="ru-RU" dirty="0"/>
              <a:t>). </a:t>
            </a:r>
          </a:p>
          <a:p>
            <a:pPr algn="ctr" fontAlgn="t"/>
            <a:endParaRPr lang="ru-RU" dirty="0"/>
          </a:p>
          <a:p>
            <a:pPr algn="ctr" fontAlgn="t"/>
            <a:r>
              <a:rPr lang="ru-RU" b="1" dirty="0" smtClean="0">
                <a:solidFill>
                  <a:srgbClr val="0033CC"/>
                </a:solidFill>
              </a:rPr>
              <a:t>Изменение 17. </a:t>
            </a:r>
            <a:r>
              <a:rPr lang="ru-RU" b="1" dirty="0">
                <a:solidFill>
                  <a:srgbClr val="0033CC"/>
                </a:solidFill>
              </a:rPr>
              <a:t>Заработал Единый реестр контрольных </a:t>
            </a:r>
            <a:r>
              <a:rPr lang="ru-RU" b="1" dirty="0" smtClean="0">
                <a:solidFill>
                  <a:srgbClr val="0033CC"/>
                </a:solidFill>
              </a:rPr>
              <a:t>мероприятий </a:t>
            </a:r>
          </a:p>
          <a:p>
            <a:pPr algn="ctr" fontAlgn="t"/>
            <a:r>
              <a:rPr lang="ru-RU" b="1" dirty="0" smtClean="0">
                <a:solidFill>
                  <a:srgbClr val="0033CC"/>
                </a:solidFill>
              </a:rPr>
              <a:t>(</a:t>
            </a:r>
            <a:r>
              <a:rPr lang="ru-RU" b="1" dirty="0" smtClean="0">
                <a:solidFill>
                  <a:srgbClr val="0033CC"/>
                </a:solidFill>
                <a:hlinkClick r:id="rId3"/>
              </a:rPr>
              <a:t>proverki.gov.ru</a:t>
            </a:r>
            <a:r>
              <a:rPr lang="ru-RU" b="1" dirty="0">
                <a:solidFill>
                  <a:srgbClr val="0033CC"/>
                </a:solidFill>
              </a:rPr>
              <a:t>)</a:t>
            </a:r>
            <a:r>
              <a:rPr lang="ru-RU" b="1" dirty="0" smtClean="0">
                <a:solidFill>
                  <a:srgbClr val="0033CC"/>
                </a:solidFill>
              </a:rPr>
              <a:t>:</a:t>
            </a:r>
          </a:p>
          <a:p>
            <a:pPr algn="ctr" fontAlgn="t"/>
            <a:endParaRPr lang="ru-RU" dirty="0">
              <a:solidFill>
                <a:srgbClr val="0033CC"/>
              </a:solidFill>
            </a:endParaRPr>
          </a:p>
          <a:p>
            <a:pPr algn="just" fontAlgn="t"/>
            <a:r>
              <a:rPr lang="ru-RU" dirty="0" smtClean="0"/>
              <a:t>   Теперь </a:t>
            </a:r>
            <a:r>
              <a:rPr lang="ru-RU" dirty="0"/>
              <a:t>любой визит проверяющего в </a:t>
            </a:r>
            <a:r>
              <a:rPr lang="ru-RU" dirty="0" smtClean="0"/>
              <a:t>организацию возможен </a:t>
            </a:r>
            <a:r>
              <a:rPr lang="ru-RU" dirty="0"/>
              <a:t>только после внесения сведений о проверке в специальный реестр (информация Генпрокуратуры от </a:t>
            </a:r>
            <a:r>
              <a:rPr lang="ru-RU" dirty="0" smtClean="0"/>
              <a:t>02.07.2021г.).</a:t>
            </a:r>
            <a:endParaRPr lang="ru-RU" dirty="0"/>
          </a:p>
          <a:p>
            <a:pPr algn="just" fontAlgn="t"/>
            <a:endParaRPr lang="ru-RU" b="1" dirty="0"/>
          </a:p>
          <a:p>
            <a:pPr algn="ctr" fontAlgn="t"/>
            <a:r>
              <a:rPr lang="ru-RU" b="1" dirty="0" smtClean="0">
                <a:solidFill>
                  <a:srgbClr val="0033CC"/>
                </a:solidFill>
              </a:rPr>
              <a:t>Изменение 18.  Работник-истец </a:t>
            </a:r>
            <a:r>
              <a:rPr lang="ru-RU" b="1" dirty="0">
                <a:solidFill>
                  <a:srgbClr val="0033CC"/>
                </a:solidFill>
              </a:rPr>
              <a:t>не обязан нести судебные расходы по спорам с </a:t>
            </a:r>
            <a:r>
              <a:rPr lang="ru-RU" b="1" dirty="0" smtClean="0">
                <a:solidFill>
                  <a:srgbClr val="0033CC"/>
                </a:solidFill>
              </a:rPr>
              <a:t>работодателем:</a:t>
            </a:r>
          </a:p>
          <a:p>
            <a:pPr algn="ctr" fontAlgn="t"/>
            <a:endParaRPr lang="ru-RU" dirty="0">
              <a:solidFill>
                <a:srgbClr val="0033CC"/>
              </a:solidFill>
            </a:endParaRPr>
          </a:p>
          <a:p>
            <a:pPr algn="just" fontAlgn="t"/>
            <a:r>
              <a:rPr lang="ru-RU" dirty="0" smtClean="0">
                <a:solidFill>
                  <a:srgbClr val="000000"/>
                </a:solidFill>
              </a:rPr>
              <a:t>   Даже </a:t>
            </a:r>
            <a:r>
              <a:rPr lang="ru-RU" dirty="0">
                <a:solidFill>
                  <a:srgbClr val="000000"/>
                </a:solidFill>
              </a:rPr>
              <a:t>если работник-истец проиграл дело, он не должен нести расходы на проведение </a:t>
            </a:r>
            <a:r>
              <a:rPr lang="ru-RU" dirty="0" smtClean="0">
                <a:solidFill>
                  <a:srgbClr val="000000"/>
                </a:solidFill>
              </a:rPr>
              <a:t>экспертизы (определение ВС РФ от 31.05.2021г. по делу №41-КГ21-14-К4). </a:t>
            </a:r>
            <a:endParaRPr lang="ru-RU" dirty="0"/>
          </a:p>
          <a:p>
            <a:pPr algn="ctr" fontAlgn="t"/>
            <a:endParaRPr lang="ru-RU" dirty="0"/>
          </a:p>
          <a:p>
            <a:pPr algn="just" fontAlgn="t"/>
            <a:r>
              <a:rPr lang="ru-RU" dirty="0"/>
              <a:t> </a:t>
            </a:r>
            <a:r>
              <a:rPr lang="ru-RU" dirty="0" smtClean="0"/>
              <a:t>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36134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6832640"/>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ctr"/>
            <a:endParaRPr lang="ru-RU" b="1" dirty="0">
              <a:solidFill>
                <a:srgbClr val="0033CC"/>
              </a:solidFill>
              <a:ea typeface="Verdana" panose="020B0604030504040204" pitchFamily="34" charset="0"/>
              <a:cs typeface="Verdana" panose="020B0604030504040204" pitchFamily="34" charset="0"/>
            </a:endParaRPr>
          </a:p>
          <a:p>
            <a:pPr algn="ctr" fontAlgn="t"/>
            <a:r>
              <a:rPr lang="ru-RU" b="1" dirty="0" smtClean="0">
                <a:solidFill>
                  <a:srgbClr val="0033CC"/>
                </a:solidFill>
              </a:rPr>
              <a:t>Изменение 19. </a:t>
            </a:r>
            <a:r>
              <a:rPr lang="ru-RU" b="1" dirty="0">
                <a:solidFill>
                  <a:srgbClr val="0033CC"/>
                </a:solidFill>
              </a:rPr>
              <a:t>Сократили список запрещенных для женщин </a:t>
            </a:r>
            <a:r>
              <a:rPr lang="ru-RU" b="1" dirty="0" smtClean="0">
                <a:solidFill>
                  <a:srgbClr val="0033CC"/>
                </a:solidFill>
              </a:rPr>
              <a:t>профессий:</a:t>
            </a:r>
            <a:endParaRPr lang="en-US" b="1" dirty="0" smtClean="0">
              <a:solidFill>
                <a:srgbClr val="0033CC"/>
              </a:solidFill>
            </a:endParaRPr>
          </a:p>
          <a:p>
            <a:pPr algn="ctr" fontAlgn="t"/>
            <a:endParaRPr lang="ru-RU" dirty="0">
              <a:solidFill>
                <a:srgbClr val="0033CC"/>
              </a:solidFill>
            </a:endParaRPr>
          </a:p>
          <a:p>
            <a:pPr algn="just" fontAlgn="t"/>
            <a:r>
              <a:rPr lang="en-US" dirty="0" smtClean="0"/>
              <a:t>   </a:t>
            </a:r>
            <a:r>
              <a:rPr lang="ru-RU" dirty="0" smtClean="0"/>
              <a:t>Минтруд </a:t>
            </a:r>
            <a:r>
              <a:rPr lang="ru-RU" dirty="0"/>
              <a:t>внес коррективы в список производств, работ и должностей с вредными и опасными условиями труда, на которых ограничивается применение труда женщин</a:t>
            </a:r>
            <a:r>
              <a:rPr lang="ru-RU" b="1" dirty="0"/>
              <a:t> </a:t>
            </a:r>
            <a:r>
              <a:rPr lang="ru-RU" dirty="0"/>
              <a:t>(приказ от </a:t>
            </a:r>
            <a:r>
              <a:rPr lang="ru-RU" dirty="0" smtClean="0"/>
              <a:t>13.05.2021г. №313н).</a:t>
            </a:r>
          </a:p>
          <a:p>
            <a:pPr algn="just" fontAlgn="t"/>
            <a:endParaRPr lang="ru-RU" dirty="0"/>
          </a:p>
          <a:p>
            <a:pPr algn="ctr" fontAlgn="t"/>
            <a:r>
              <a:rPr lang="ru-RU" b="1" dirty="0" smtClean="0">
                <a:solidFill>
                  <a:srgbClr val="0033CC"/>
                </a:solidFill>
              </a:rPr>
              <a:t>Изменение 20. Добавили </a:t>
            </a:r>
            <a:r>
              <a:rPr lang="ru-RU" b="1" dirty="0">
                <a:solidFill>
                  <a:srgbClr val="0033CC"/>
                </a:solidFill>
              </a:rPr>
              <a:t>обязанностей на портале «Работа в России</a:t>
            </a:r>
            <a:r>
              <a:rPr lang="ru-RU" b="1" dirty="0" smtClean="0">
                <a:solidFill>
                  <a:srgbClr val="0033CC"/>
                </a:solidFill>
              </a:rPr>
              <a:t>»:</a:t>
            </a:r>
          </a:p>
          <a:p>
            <a:pPr algn="ctr" fontAlgn="t"/>
            <a:endParaRPr lang="ru-RU" b="1" dirty="0" smtClean="0">
              <a:solidFill>
                <a:srgbClr val="0033CC"/>
              </a:solidFill>
            </a:endParaRPr>
          </a:p>
          <a:p>
            <a:pPr algn="just" fontAlgn="t"/>
            <a:r>
              <a:rPr lang="ru-RU" dirty="0" smtClean="0"/>
              <a:t>   Работодателей  обязали публиковать </a:t>
            </a:r>
            <a:r>
              <a:rPr lang="ru-RU" dirty="0"/>
              <a:t>вакансии на портале «Работа в </a:t>
            </a:r>
            <a:r>
              <a:rPr lang="ru-RU" dirty="0" smtClean="0"/>
              <a:t>России» (ФЗ РФ  28.06.2021г. №219-ФЗ).</a:t>
            </a:r>
          </a:p>
          <a:p>
            <a:pPr fontAlgn="t"/>
            <a:endParaRPr lang="ru-RU" b="1" dirty="0" smtClean="0"/>
          </a:p>
          <a:p>
            <a:pPr algn="ctr" fontAlgn="t"/>
            <a:r>
              <a:rPr lang="ru-RU" b="1" dirty="0" smtClean="0">
                <a:solidFill>
                  <a:srgbClr val="0033CC"/>
                </a:solidFill>
              </a:rPr>
              <a:t>Изменение 21. Ввели </a:t>
            </a:r>
            <a:r>
              <a:rPr lang="ru-RU" b="1" dirty="0">
                <a:solidFill>
                  <a:srgbClr val="0033CC"/>
                </a:solidFill>
              </a:rPr>
              <a:t>новое основание для </a:t>
            </a:r>
            <a:r>
              <a:rPr lang="ru-RU" b="1" dirty="0" smtClean="0">
                <a:solidFill>
                  <a:srgbClr val="0033CC"/>
                </a:solidFill>
              </a:rPr>
              <a:t>отстранения:</a:t>
            </a:r>
          </a:p>
          <a:p>
            <a:pPr fontAlgn="t"/>
            <a:r>
              <a:rPr lang="ru-RU" b="1" dirty="0" smtClean="0"/>
              <a:t> </a:t>
            </a:r>
            <a:endParaRPr lang="ru-RU" dirty="0"/>
          </a:p>
          <a:p>
            <a:pPr algn="just" fontAlgn="t"/>
            <a:r>
              <a:rPr lang="ru-RU" dirty="0" smtClean="0"/>
              <a:t>  Работодателям разрешили отстранять </a:t>
            </a:r>
            <a:r>
              <a:rPr lang="ru-RU" dirty="0"/>
              <a:t>от работы </a:t>
            </a:r>
            <a:r>
              <a:rPr lang="ru-RU" dirty="0" smtClean="0"/>
              <a:t>работника, </a:t>
            </a:r>
            <a:r>
              <a:rPr lang="ru-RU" dirty="0"/>
              <a:t>если он отказывается использовать средства индивидуальной </a:t>
            </a:r>
            <a:r>
              <a:rPr lang="ru-RU" dirty="0" smtClean="0"/>
              <a:t>защиты (ФЗ РФ от</a:t>
            </a:r>
            <a:r>
              <a:rPr lang="ru-RU" dirty="0"/>
              <a:t> </a:t>
            </a:r>
            <a:r>
              <a:rPr lang="ru-RU" dirty="0" smtClean="0"/>
              <a:t>02.07.2021г. №311-ФЗ).</a:t>
            </a:r>
            <a:endParaRPr lang="ru-RU" dirty="0"/>
          </a:p>
          <a:p>
            <a:pPr fontAlgn="t"/>
            <a:endParaRPr lang="ru-RU" dirty="0">
              <a:solidFill>
                <a:srgbClr val="0033CC"/>
              </a:solidFill>
            </a:endParaRPr>
          </a:p>
          <a:p>
            <a:pPr algn="ctr" fontAlgn="t"/>
            <a:r>
              <a:rPr lang="ru-RU" dirty="0" smtClean="0"/>
              <a:t>   </a:t>
            </a:r>
            <a:r>
              <a:rPr lang="ru-RU" b="1" dirty="0" smtClean="0">
                <a:solidFill>
                  <a:srgbClr val="0033CC"/>
                </a:solidFill>
              </a:rPr>
              <a:t>Изменение 22. </a:t>
            </a:r>
            <a:r>
              <a:rPr lang="ru-RU" b="1" dirty="0">
                <a:solidFill>
                  <a:srgbClr val="0033CC"/>
                </a:solidFill>
              </a:rPr>
              <a:t>Правительство </a:t>
            </a:r>
            <a:r>
              <a:rPr lang="ru-RU" b="1" dirty="0" smtClean="0">
                <a:solidFill>
                  <a:srgbClr val="0033CC"/>
                </a:solidFill>
              </a:rPr>
              <a:t>изменило </a:t>
            </a:r>
            <a:r>
              <a:rPr lang="ru-RU" b="1" dirty="0">
                <a:solidFill>
                  <a:srgbClr val="0033CC"/>
                </a:solidFill>
              </a:rPr>
              <a:t>порядок выдачи </a:t>
            </a:r>
            <a:r>
              <a:rPr lang="ru-RU" b="1" dirty="0" smtClean="0">
                <a:solidFill>
                  <a:srgbClr val="0033CC"/>
                </a:solidFill>
              </a:rPr>
              <a:t>больничных:</a:t>
            </a:r>
          </a:p>
          <a:p>
            <a:pPr fontAlgn="t"/>
            <a:r>
              <a:rPr lang="ru-RU" b="1" dirty="0" smtClean="0"/>
              <a:t> </a:t>
            </a:r>
            <a:endParaRPr lang="ru-RU" dirty="0"/>
          </a:p>
          <a:p>
            <a:pPr algn="just" fontAlgn="t"/>
            <a:r>
              <a:rPr lang="ru-RU" dirty="0" smtClean="0"/>
              <a:t>   С</a:t>
            </a:r>
            <a:r>
              <a:rPr lang="ru-RU" dirty="0"/>
              <a:t> 1 января 2022 года листки нетрудоспособности будут только электронными </a:t>
            </a:r>
            <a:r>
              <a:rPr lang="ru-RU" dirty="0" smtClean="0"/>
              <a:t>(постановление Правительства РФ от 23.08.2021г. №1381). </a:t>
            </a:r>
          </a:p>
          <a:p>
            <a:pPr fontAlgn="t"/>
            <a:endParaRPr lang="ru-RU" b="1" dirty="0"/>
          </a:p>
        </p:txBody>
      </p:sp>
    </p:spTree>
    <p:extLst>
      <p:ext uri="{BB962C8B-B14F-4D97-AF65-F5344CB8AC3E}">
        <p14:creationId xmlns:p14="http://schemas.microsoft.com/office/powerpoint/2010/main" val="22171135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7317388"/>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fontAlgn="t"/>
            <a:endParaRPr lang="ru-RU" b="1" dirty="0"/>
          </a:p>
          <a:p>
            <a:pPr algn="ctr" fontAlgn="t"/>
            <a:r>
              <a:rPr lang="ru-RU" b="1" dirty="0" smtClean="0">
                <a:solidFill>
                  <a:srgbClr val="0033CC"/>
                </a:solidFill>
              </a:rPr>
              <a:t>Изменение 23. Новый раздел ТК об охране труда. Новые обязанности работодателей</a:t>
            </a:r>
          </a:p>
          <a:p>
            <a:pPr algn="ctr" fontAlgn="t"/>
            <a:r>
              <a:rPr lang="ru-RU" b="1" dirty="0" smtClean="0">
                <a:solidFill>
                  <a:srgbClr val="0033CC"/>
                </a:solidFill>
              </a:rPr>
              <a:t>(ФЗ РФ от</a:t>
            </a:r>
            <a:r>
              <a:rPr lang="ru-RU" b="1" dirty="0">
                <a:solidFill>
                  <a:srgbClr val="0033CC"/>
                </a:solidFill>
              </a:rPr>
              <a:t> </a:t>
            </a:r>
            <a:r>
              <a:rPr lang="ru-RU" b="1" dirty="0" smtClean="0">
                <a:solidFill>
                  <a:srgbClr val="0033CC"/>
                </a:solidFill>
              </a:rPr>
              <a:t>02.07.2021г. №311-ФЗ):</a:t>
            </a:r>
          </a:p>
          <a:p>
            <a:pPr algn="ctr" fontAlgn="t"/>
            <a:endParaRPr lang="ru-RU" b="1" dirty="0" smtClean="0"/>
          </a:p>
          <a:p>
            <a:pPr fontAlgn="t"/>
            <a:r>
              <a:rPr lang="ru-RU" b="1" dirty="0" smtClean="0">
                <a:solidFill>
                  <a:srgbClr val="0033CC"/>
                </a:solidFill>
              </a:rPr>
              <a:t>✔</a:t>
            </a:r>
            <a:r>
              <a:rPr lang="ru-RU" dirty="0" smtClean="0"/>
              <a:t> </a:t>
            </a:r>
            <a:r>
              <a:rPr lang="ru-RU" dirty="0"/>
              <a:t>Приостанавливать работу на рабочих местах в опасных условиях труда (4-й класс) до снижения класса вредности, сохранять на время приостановки работы за сотрудниками место работы и средний заработок.</a:t>
            </a:r>
          </a:p>
          <a:p>
            <a:pPr fontAlgn="t"/>
            <a:r>
              <a:rPr lang="ru-RU" b="1" dirty="0">
                <a:solidFill>
                  <a:srgbClr val="0033CC"/>
                </a:solidFill>
              </a:rPr>
              <a:t>✔</a:t>
            </a:r>
            <a:r>
              <a:rPr lang="ru-RU" b="1" dirty="0"/>
              <a:t> </a:t>
            </a:r>
            <a:r>
              <a:rPr lang="ru-RU" dirty="0"/>
              <a:t>Вести учет микротравм работников, а также рассматривать обстоятельства и причины, которые привели к их возникновению.</a:t>
            </a:r>
          </a:p>
          <a:p>
            <a:pPr fontAlgn="t"/>
            <a:r>
              <a:rPr lang="ru-RU" b="1" dirty="0">
                <a:solidFill>
                  <a:srgbClr val="0033CC"/>
                </a:solidFill>
              </a:rPr>
              <a:t>✔</a:t>
            </a:r>
            <a:r>
              <a:rPr lang="ru-RU" b="1" dirty="0"/>
              <a:t> </a:t>
            </a:r>
            <a:r>
              <a:rPr lang="ru-RU" dirty="0"/>
              <a:t>Отстранять от работы сотрудников, которые не используют выданные обязательные СИЗ.</a:t>
            </a:r>
          </a:p>
          <a:p>
            <a:pPr fontAlgn="t"/>
            <a:r>
              <a:rPr lang="ru-RU" b="1" dirty="0">
                <a:solidFill>
                  <a:srgbClr val="0033CC"/>
                </a:solidFill>
              </a:rPr>
              <a:t>✔</a:t>
            </a:r>
            <a:r>
              <a:rPr lang="ru-RU" b="1" dirty="0"/>
              <a:t> </a:t>
            </a:r>
            <a:r>
              <a:rPr lang="ru-RU" dirty="0"/>
              <a:t>Оформлять простой и оплачивать его в размере средней зарплаты, если работодатель не обеспечил работника СИЗ или средствами коллективной защиты.</a:t>
            </a:r>
          </a:p>
          <a:p>
            <a:pPr fontAlgn="t"/>
            <a:r>
              <a:rPr lang="ru-RU" b="1" dirty="0" smtClean="0">
                <a:solidFill>
                  <a:srgbClr val="0033CC"/>
                </a:solidFill>
              </a:rPr>
              <a:t>✔</a:t>
            </a:r>
            <a:r>
              <a:rPr lang="ru-RU" b="1" dirty="0" smtClean="0"/>
              <a:t> </a:t>
            </a:r>
            <a:r>
              <a:rPr lang="ru-RU" dirty="0"/>
              <a:t>Разрабатывать совместные с другим работодателем мероприятия по предотвращению повреждения здоровья работников в случаях, когда они производят работы на территории или объекте, находящемся под контролем другого работодателя.</a:t>
            </a:r>
          </a:p>
          <a:p>
            <a:pPr fontAlgn="t"/>
            <a:r>
              <a:rPr lang="ru-RU" b="1" dirty="0">
                <a:solidFill>
                  <a:srgbClr val="0033CC"/>
                </a:solidFill>
              </a:rPr>
              <a:t>✔</a:t>
            </a:r>
            <a:r>
              <a:rPr lang="ru-RU" b="1" dirty="0"/>
              <a:t> </a:t>
            </a:r>
            <a:r>
              <a:rPr lang="ru-RU" dirty="0"/>
              <a:t>Самостоятельно устанавливать нормы выдачи СИЗ и смывающих средств, руководствуясь едиными типовыми нормами, результатами </a:t>
            </a:r>
            <a:r>
              <a:rPr lang="ru-RU" dirty="0" err="1" smtClean="0"/>
              <a:t>спецоценки</a:t>
            </a:r>
            <a:endParaRPr lang="ru-RU" dirty="0"/>
          </a:p>
          <a:p>
            <a:pPr fontAlgn="t"/>
            <a:r>
              <a:rPr lang="ru-RU" b="1" dirty="0">
                <a:solidFill>
                  <a:srgbClr val="0033CC"/>
                </a:solidFill>
              </a:rPr>
              <a:t>✔</a:t>
            </a:r>
            <a:r>
              <a:rPr lang="ru-RU" b="1" dirty="0"/>
              <a:t> </a:t>
            </a:r>
            <a:r>
              <a:rPr lang="ru-RU" dirty="0"/>
              <a:t>Систематически выявлять опасности и профессиональные риски, проводить их регулярный анализ и оценку</a:t>
            </a:r>
            <a:r>
              <a:rPr lang="ru-RU" dirty="0" smtClean="0"/>
              <a:t>.</a:t>
            </a:r>
          </a:p>
          <a:p>
            <a:pPr fontAlgn="t"/>
            <a:endParaRPr lang="ru-RU" dirty="0"/>
          </a:p>
          <a:p>
            <a:pPr fontAlgn="t"/>
            <a:endParaRPr lang="ru-RU" dirty="0"/>
          </a:p>
          <a:p>
            <a:r>
              <a:rPr lang="ru-RU" b="1" dirty="0" smtClean="0">
                <a:solidFill>
                  <a:srgbClr val="0033CC"/>
                </a:solidFill>
              </a:rPr>
              <a:t>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94211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7386638"/>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fontAlgn="t"/>
            <a:endParaRPr lang="ru-RU" dirty="0" smtClean="0"/>
          </a:p>
          <a:p>
            <a:pPr fontAlgn="t"/>
            <a:endParaRPr lang="ru-RU" dirty="0"/>
          </a:p>
          <a:p>
            <a:pPr algn="ctr"/>
            <a:r>
              <a:rPr lang="ru-RU" b="1" dirty="0" smtClean="0">
                <a:solidFill>
                  <a:srgbClr val="0033CC"/>
                </a:solidFill>
              </a:rPr>
              <a:t> Изменение 24. </a:t>
            </a:r>
            <a:r>
              <a:rPr lang="ru-RU" b="1" dirty="0">
                <a:solidFill>
                  <a:srgbClr val="0033CC"/>
                </a:solidFill>
              </a:rPr>
              <a:t>Утвердили новую форму трудовой </a:t>
            </a:r>
            <a:r>
              <a:rPr lang="ru-RU" b="1" dirty="0" smtClean="0">
                <a:solidFill>
                  <a:srgbClr val="0033CC"/>
                </a:solidFill>
              </a:rPr>
              <a:t>книжки:</a:t>
            </a:r>
          </a:p>
          <a:p>
            <a:pPr algn="just" fontAlgn="t"/>
            <a:endParaRPr lang="ru-RU" b="1" dirty="0">
              <a:solidFill>
                <a:srgbClr val="0033CC"/>
              </a:solidFill>
            </a:endParaRPr>
          </a:p>
          <a:p>
            <a:pPr algn="just" fontAlgn="t"/>
            <a:r>
              <a:rPr lang="ru-RU" b="1" dirty="0" smtClean="0">
                <a:solidFill>
                  <a:srgbClr val="0033CC"/>
                </a:solidFill>
              </a:rPr>
              <a:t>   </a:t>
            </a:r>
            <a:r>
              <a:rPr lang="ru-RU" dirty="0" smtClean="0"/>
              <a:t>Приняли</a:t>
            </a:r>
            <a:r>
              <a:rPr lang="ru-RU" b="1" dirty="0" smtClean="0"/>
              <a:t> </a:t>
            </a:r>
            <a:r>
              <a:rPr lang="ru-RU" dirty="0" smtClean="0"/>
              <a:t>новую </a:t>
            </a:r>
            <a:r>
              <a:rPr lang="ru-RU" dirty="0"/>
              <a:t>форму бланка бумажной трудовой книжки и обновленный порядок ведения и хранения трудовых </a:t>
            </a:r>
            <a:r>
              <a:rPr lang="ru-RU" dirty="0" smtClean="0"/>
              <a:t>книжек (приказ </a:t>
            </a:r>
            <a:r>
              <a:rPr lang="ru-RU" dirty="0"/>
              <a:t>Минтруда от </a:t>
            </a:r>
            <a:r>
              <a:rPr lang="ru-RU" dirty="0" smtClean="0"/>
              <a:t>19.05.2021г. №320н).</a:t>
            </a:r>
            <a:endParaRPr lang="en-US" dirty="0" smtClean="0"/>
          </a:p>
          <a:p>
            <a:pPr algn="just" fontAlgn="t"/>
            <a:endParaRPr lang="en-US" dirty="0"/>
          </a:p>
          <a:p>
            <a:pPr algn="ctr"/>
            <a:r>
              <a:rPr lang="ru-RU" b="1" dirty="0" smtClean="0">
                <a:solidFill>
                  <a:srgbClr val="0033CC"/>
                </a:solidFill>
              </a:rPr>
              <a:t>Изменение 25.  Внесены </a:t>
            </a:r>
            <a:r>
              <a:rPr lang="ru-RU" b="1" dirty="0">
                <a:solidFill>
                  <a:srgbClr val="0033CC"/>
                </a:solidFill>
              </a:rPr>
              <a:t>изменения в </a:t>
            </a:r>
            <a:r>
              <a:rPr lang="ru-RU" b="1" dirty="0" smtClean="0">
                <a:solidFill>
                  <a:srgbClr val="0033CC"/>
                </a:solidFill>
              </a:rPr>
              <a:t>ФЗ РФ«О </a:t>
            </a:r>
            <a:r>
              <a:rPr lang="ru-RU" b="1" dirty="0">
                <a:solidFill>
                  <a:srgbClr val="0033CC"/>
                </a:solidFill>
              </a:rPr>
              <a:t>профессиональных союзах, их правах и гарантиях деятельности</a:t>
            </a:r>
            <a:r>
              <a:rPr lang="ru-RU" b="1" dirty="0" smtClean="0">
                <a:solidFill>
                  <a:srgbClr val="0033CC"/>
                </a:solidFill>
              </a:rPr>
              <a:t>»:</a:t>
            </a:r>
          </a:p>
          <a:p>
            <a:r>
              <a:rPr lang="ru-RU" dirty="0"/>
              <a:t> </a:t>
            </a:r>
          </a:p>
          <a:p>
            <a:pPr algn="just"/>
            <a:r>
              <a:rPr lang="ru-RU" dirty="0" smtClean="0"/>
              <a:t>   Уставы </a:t>
            </a:r>
            <a:r>
              <a:rPr lang="ru-RU" dirty="0"/>
              <a:t>первичных профсоюзных организаций, иных профсоюзных организаций, входящих в структуру общероссийских, межрегиональных профсоюзов, не должны противоречить уставам соответствующих </a:t>
            </a:r>
            <a:r>
              <a:rPr lang="ru-RU" dirty="0" smtClean="0"/>
              <a:t>профсоюзов.</a:t>
            </a:r>
          </a:p>
          <a:p>
            <a:pPr algn="just"/>
            <a:r>
              <a:rPr lang="ru-RU" dirty="0"/>
              <a:t> </a:t>
            </a:r>
            <a:r>
              <a:rPr lang="ru-RU" dirty="0" smtClean="0"/>
              <a:t>  Уставы </a:t>
            </a:r>
            <a:r>
              <a:rPr lang="ru-RU" dirty="0"/>
              <a:t>общероссийских, межрегиональных объединений (ассоциаций) профсоюзов могут содержать положения о </a:t>
            </a:r>
            <a:r>
              <a:rPr lang="ru-RU" dirty="0" err="1"/>
              <a:t>непротиворечии</a:t>
            </a:r>
            <a:r>
              <a:rPr lang="ru-RU" dirty="0"/>
              <a:t> их уставам положений уставов территориальных, межрегиональных объединений (ассоциаций) организаций профсоюзов, входящих в состав соответствующих общероссийских, межрегиональных объединений (ассоциаций) </a:t>
            </a:r>
            <a:r>
              <a:rPr lang="ru-RU" dirty="0" smtClean="0"/>
              <a:t>профсоюзов» (ФЗ РФ от </a:t>
            </a:r>
            <a:r>
              <a:rPr lang="ru-RU" dirty="0"/>
              <a:t>11.06.2021г. №171-ФЗ</a:t>
            </a:r>
            <a:r>
              <a:rPr lang="ru-RU" dirty="0" smtClean="0"/>
              <a:t>). </a:t>
            </a:r>
            <a:r>
              <a:rPr lang="ru-RU" dirty="0"/>
              <a:t> </a:t>
            </a:r>
          </a:p>
          <a:p>
            <a:pPr algn="just" fontAlgn="t"/>
            <a:r>
              <a:rPr lang="ru-RU" dirty="0" smtClean="0"/>
              <a:t> </a:t>
            </a:r>
            <a:r>
              <a:rPr lang="ru-RU" dirty="0"/>
              <a:t/>
            </a:r>
            <a:br>
              <a:rPr lang="ru-RU" dirty="0"/>
            </a:br>
            <a:endParaRPr lang="ru-RU" dirty="0"/>
          </a:p>
          <a:p>
            <a:r>
              <a:rPr lang="ru-RU" dirty="0"/>
              <a:t> </a:t>
            </a:r>
          </a:p>
          <a:p>
            <a:pPr algn="ctr" fontAlgn="t"/>
            <a:endParaRPr lang="ru-RU" dirty="0">
              <a:solidFill>
                <a:srgbClr val="0033CC"/>
              </a:solidFill>
            </a:endParaRPr>
          </a:p>
          <a:p>
            <a:pPr algn="ctr" fontAlgn="t"/>
            <a:endParaRPr lang="ru-RU" dirty="0"/>
          </a:p>
          <a:p>
            <a:pPr algn="just" fontAlgn="t"/>
            <a:r>
              <a:rPr lang="ru-RU" dirty="0"/>
              <a:t> </a:t>
            </a:r>
            <a:r>
              <a:rPr lang="ru-RU" dirty="0" smtClean="0"/>
              <a:t>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43851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6278642"/>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just" fontAlgn="t"/>
            <a:endParaRPr lang="ru-RU" dirty="0"/>
          </a:p>
          <a:p>
            <a:pPr algn="ctr"/>
            <a:r>
              <a:rPr lang="ru-RU" b="1" dirty="0" smtClean="0">
                <a:solidFill>
                  <a:srgbClr val="0033CC"/>
                </a:solidFill>
              </a:rPr>
              <a:t>Изменение 26. </a:t>
            </a:r>
            <a:r>
              <a:rPr lang="ru-RU" b="1" dirty="0">
                <a:solidFill>
                  <a:srgbClr val="0033CC"/>
                </a:solidFill>
              </a:rPr>
              <a:t>Обновили перечень районов Крайнего </a:t>
            </a:r>
            <a:r>
              <a:rPr lang="ru-RU" b="1" dirty="0" smtClean="0">
                <a:solidFill>
                  <a:srgbClr val="0033CC"/>
                </a:solidFill>
              </a:rPr>
              <a:t>Севера</a:t>
            </a:r>
          </a:p>
          <a:p>
            <a:pPr algn="ctr"/>
            <a:r>
              <a:rPr lang="ru-RU" b="1" dirty="0" smtClean="0">
                <a:solidFill>
                  <a:srgbClr val="0033CC"/>
                </a:solidFill>
              </a:rPr>
              <a:t> (Указ Президента РФ от 12.11.2021г. №651).</a:t>
            </a:r>
            <a:endParaRPr lang="ru-RU" b="1" dirty="0">
              <a:solidFill>
                <a:srgbClr val="0033CC"/>
              </a:solidFill>
            </a:endParaRPr>
          </a:p>
          <a:p>
            <a:endParaRPr lang="ru-RU" dirty="0" smtClean="0"/>
          </a:p>
          <a:p>
            <a:pPr algn="ctr"/>
            <a:r>
              <a:rPr lang="ru-RU" b="1" dirty="0">
                <a:solidFill>
                  <a:srgbClr val="0033CC"/>
                </a:solidFill>
              </a:rPr>
              <a:t>Изменение </a:t>
            </a:r>
            <a:r>
              <a:rPr lang="ru-RU" b="1" dirty="0" smtClean="0">
                <a:solidFill>
                  <a:srgbClr val="0033CC"/>
                </a:solidFill>
              </a:rPr>
              <a:t>27. </a:t>
            </a:r>
            <a:r>
              <a:rPr lang="ru-RU" b="1" dirty="0">
                <a:solidFill>
                  <a:srgbClr val="0033CC"/>
                </a:solidFill>
              </a:rPr>
              <a:t>Ввели гарантии для работников-инвалидов и сотрудников с </a:t>
            </a:r>
            <a:r>
              <a:rPr lang="ru-RU" b="1" dirty="0" smtClean="0">
                <a:solidFill>
                  <a:srgbClr val="0033CC"/>
                </a:solidFill>
              </a:rPr>
              <a:t>детьми:</a:t>
            </a:r>
          </a:p>
          <a:p>
            <a:endParaRPr lang="ru-RU" b="1" dirty="0" smtClean="0">
              <a:solidFill>
                <a:srgbClr val="0033CC"/>
              </a:solidFill>
            </a:endParaRPr>
          </a:p>
          <a:p>
            <a:pPr algn="just"/>
            <a:r>
              <a:rPr lang="ru-RU" b="1" dirty="0">
                <a:solidFill>
                  <a:srgbClr val="0033CC"/>
                </a:solidFill>
              </a:rPr>
              <a:t> </a:t>
            </a:r>
            <a:r>
              <a:rPr lang="ru-RU" b="1" dirty="0" smtClean="0">
                <a:solidFill>
                  <a:srgbClr val="0033CC"/>
                </a:solidFill>
              </a:rPr>
              <a:t>  </a:t>
            </a:r>
            <a:r>
              <a:rPr lang="ru-RU" dirty="0" smtClean="0"/>
              <a:t>Список </a:t>
            </a:r>
            <a:r>
              <a:rPr lang="ru-RU" dirty="0"/>
              <a:t>тех, кого нельзя без их согласия отправлять в командировки, а также привлекать к работе сверхурочно, ночью, в выходные и праздники, значительно </a:t>
            </a:r>
            <a:r>
              <a:rPr lang="ru-RU" dirty="0" smtClean="0"/>
              <a:t>расширили (ФЗ РФ от</a:t>
            </a:r>
            <a:r>
              <a:rPr lang="ru-RU" dirty="0"/>
              <a:t> </a:t>
            </a:r>
            <a:r>
              <a:rPr lang="ru-RU" dirty="0" smtClean="0"/>
              <a:t>19.11.2021г. №372-ФЗ, №373-ФЗ). </a:t>
            </a:r>
          </a:p>
          <a:p>
            <a:pPr algn="just"/>
            <a:endParaRPr lang="ru-RU" dirty="0" smtClean="0"/>
          </a:p>
          <a:p>
            <a:pPr algn="just"/>
            <a:r>
              <a:rPr lang="ru-RU" dirty="0" smtClean="0"/>
              <a:t>   Новые </a:t>
            </a:r>
            <a:r>
              <a:rPr lang="ru-RU" dirty="0"/>
              <a:t>льготники:</a:t>
            </a:r>
          </a:p>
          <a:p>
            <a:pPr algn="just"/>
            <a:r>
              <a:rPr lang="ru-RU" dirty="0" smtClean="0"/>
              <a:t>-работники</a:t>
            </a:r>
            <a:r>
              <a:rPr lang="ru-RU" dirty="0"/>
              <a:t>, имеющие трех и более детей в возрасте до 18 лет, в период до достижения младшим из детей 14 лет;</a:t>
            </a:r>
          </a:p>
          <a:p>
            <a:pPr algn="just"/>
            <a:r>
              <a:rPr lang="ru-RU" dirty="0" smtClean="0"/>
              <a:t>-родители</a:t>
            </a:r>
            <a:r>
              <a:rPr lang="ru-RU" dirty="0"/>
              <a:t>, у которых есть ребенок младше 14 лет, если другой родитель работает вахтовым методом;</a:t>
            </a:r>
          </a:p>
          <a:p>
            <a:pPr algn="just"/>
            <a:r>
              <a:rPr lang="ru-RU" dirty="0" smtClean="0"/>
              <a:t>-матери </a:t>
            </a:r>
            <a:r>
              <a:rPr lang="ru-RU" dirty="0"/>
              <a:t>и отцы, воспитывающие без супруга (супруги) детей в возрасте до 14 лет, опекуны детей этого возраста.</a:t>
            </a:r>
          </a:p>
          <a:p>
            <a:pPr algn="ctr" fontAlgn="t"/>
            <a:endParaRPr lang="ru-RU" dirty="0">
              <a:solidFill>
                <a:srgbClr val="0033CC"/>
              </a:solidFill>
            </a:endParaRPr>
          </a:p>
          <a:p>
            <a:pPr algn="ctr" fontAlgn="t"/>
            <a:endParaRPr lang="ru-RU" dirty="0"/>
          </a:p>
          <a:p>
            <a:pPr algn="just" fontAlgn="t"/>
            <a:r>
              <a:rPr lang="ru-RU" dirty="0"/>
              <a:t> </a:t>
            </a:r>
            <a:r>
              <a:rPr lang="ru-RU" dirty="0" smtClean="0"/>
              <a:t>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74651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6832640"/>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just" fontAlgn="t"/>
            <a:endParaRPr lang="ru-RU" dirty="0"/>
          </a:p>
          <a:p>
            <a:pPr algn="ctr"/>
            <a:r>
              <a:rPr lang="ru-RU" b="1" dirty="0" smtClean="0">
                <a:solidFill>
                  <a:srgbClr val="0033CC"/>
                </a:solidFill>
              </a:rPr>
              <a:t>Изменение </a:t>
            </a:r>
            <a:r>
              <a:rPr lang="ru-RU" b="1" dirty="0" smtClean="0">
                <a:solidFill>
                  <a:srgbClr val="0033CC"/>
                </a:solidFill>
              </a:rPr>
              <a:t>28. </a:t>
            </a:r>
            <a:r>
              <a:rPr lang="ru-RU" b="1" dirty="0" err="1" smtClean="0">
                <a:solidFill>
                  <a:srgbClr val="0033CC"/>
                </a:solidFill>
              </a:rPr>
              <a:t>Цифровизация</a:t>
            </a:r>
            <a:r>
              <a:rPr lang="ru-RU" b="1" dirty="0" smtClean="0">
                <a:solidFill>
                  <a:srgbClr val="0033CC"/>
                </a:solidFill>
              </a:rPr>
              <a:t> трудовых отношений:</a:t>
            </a:r>
          </a:p>
          <a:p>
            <a:pPr algn="ctr"/>
            <a:endParaRPr lang="ru-RU" b="1" dirty="0">
              <a:solidFill>
                <a:srgbClr val="0033CC"/>
              </a:solidFill>
            </a:endParaRPr>
          </a:p>
          <a:p>
            <a:pPr algn="just"/>
            <a:r>
              <a:rPr lang="ru-RU" dirty="0" smtClean="0"/>
              <a:t>   Президент </a:t>
            </a:r>
            <a:r>
              <a:rPr lang="ru-RU" dirty="0"/>
              <a:t>подписал закон о внесении изменений в ТК в части регулирования электронного документооборота в сфере трудовых </a:t>
            </a:r>
            <a:r>
              <a:rPr lang="ru-RU" dirty="0" smtClean="0"/>
              <a:t>отношений (ФЗ РФ от 22.11.2021г. №377-ФЗ). </a:t>
            </a:r>
            <a:r>
              <a:rPr lang="ru-RU" dirty="0"/>
              <a:t>Теперь работодатели смогут отказаться от бумажных кадровых документов и использовать, передавать и хранить их в электронном виде. Обмениваться электронными документами можно со всеми работниками, в том числе с дистанционными, если они согласятся на переход на ЭКДО </a:t>
            </a:r>
            <a:r>
              <a:rPr lang="ru-RU" dirty="0" smtClean="0"/>
              <a:t>(ч. 1 ст</a:t>
            </a:r>
            <a:r>
              <a:rPr lang="ru-RU" dirty="0"/>
              <a:t>. 22.1, </a:t>
            </a:r>
            <a:r>
              <a:rPr lang="ru-RU" dirty="0" smtClean="0"/>
              <a:t>ч. 5 ст</a:t>
            </a:r>
            <a:r>
              <a:rPr lang="ru-RU" dirty="0"/>
              <a:t>. 312.1 ТК). </a:t>
            </a:r>
            <a:r>
              <a:rPr lang="ru-RU" dirty="0" smtClean="0"/>
              <a:t>   </a:t>
            </a:r>
          </a:p>
          <a:p>
            <a:pPr algn="ctr" fontAlgn="t"/>
            <a:r>
              <a:rPr lang="ru-RU" b="1" dirty="0">
                <a:solidFill>
                  <a:srgbClr val="0033CC"/>
                </a:solidFill>
              </a:rPr>
              <a:t>Изменение </a:t>
            </a:r>
            <a:r>
              <a:rPr lang="ru-RU" b="1" dirty="0" smtClean="0">
                <a:solidFill>
                  <a:srgbClr val="0033CC"/>
                </a:solidFill>
              </a:rPr>
              <a:t>29. </a:t>
            </a:r>
            <a:r>
              <a:rPr lang="ru-RU" b="1" dirty="0">
                <a:solidFill>
                  <a:srgbClr val="0033CC"/>
                </a:solidFill>
              </a:rPr>
              <a:t>Определились с выходными и праздниками в 2022 году </a:t>
            </a:r>
            <a:r>
              <a:rPr lang="ru-RU" b="1" dirty="0" smtClean="0">
                <a:solidFill>
                  <a:srgbClr val="0033CC"/>
                </a:solidFill>
              </a:rPr>
              <a:t> (постановление Правительства РФ от 16.09.2021г. №1564):</a:t>
            </a:r>
          </a:p>
          <a:p>
            <a:pPr algn="ctr" fontAlgn="t"/>
            <a:endParaRPr lang="ru-RU" b="1" dirty="0">
              <a:solidFill>
                <a:srgbClr val="0033CC"/>
              </a:solidFill>
            </a:endParaRPr>
          </a:p>
          <a:p>
            <a:pPr fontAlgn="t"/>
            <a:r>
              <a:rPr lang="ru-RU" dirty="0" smtClean="0"/>
              <a:t>   </a:t>
            </a:r>
            <a:r>
              <a:rPr lang="ru-RU" dirty="0"/>
              <a:t>Выходные и праздники в производственном календаре 2022 года выглядят так:</a:t>
            </a:r>
            <a:br>
              <a:rPr lang="ru-RU" dirty="0"/>
            </a:br>
            <a:r>
              <a:rPr lang="ru-RU" dirty="0"/>
              <a:t>— с 31 декабря по 9 января — Новогодние каникулы;</a:t>
            </a:r>
            <a:br>
              <a:rPr lang="ru-RU" dirty="0"/>
            </a:br>
            <a:r>
              <a:rPr lang="ru-RU" dirty="0"/>
              <a:t>— 23 февраля — День защитника Отечества;</a:t>
            </a:r>
            <a:br>
              <a:rPr lang="ru-RU" dirty="0"/>
            </a:br>
            <a:r>
              <a:rPr lang="ru-RU" dirty="0"/>
              <a:t>— с 6 по 8 марта — Международный женский день;</a:t>
            </a:r>
            <a:br>
              <a:rPr lang="ru-RU" dirty="0"/>
            </a:br>
            <a:r>
              <a:rPr lang="ru-RU" dirty="0"/>
              <a:t>— с 30 апреля по 3 мая — День Весны и Труда;</a:t>
            </a:r>
            <a:br>
              <a:rPr lang="ru-RU" dirty="0"/>
            </a:br>
            <a:r>
              <a:rPr lang="ru-RU" dirty="0"/>
              <a:t>— с 7 по 10 мая — День Победы;</a:t>
            </a:r>
            <a:br>
              <a:rPr lang="ru-RU" dirty="0"/>
            </a:br>
            <a:r>
              <a:rPr lang="ru-RU" dirty="0"/>
              <a:t>— с 11 по 13 июня — День России;</a:t>
            </a:r>
            <a:br>
              <a:rPr lang="ru-RU" dirty="0"/>
            </a:br>
            <a:r>
              <a:rPr lang="ru-RU" dirty="0"/>
              <a:t>— с 4 по 6 ноября — День народного единства</a:t>
            </a:r>
            <a:r>
              <a:rPr lang="ru-RU" dirty="0" smtClean="0"/>
              <a:t>.</a:t>
            </a:r>
          </a:p>
          <a:p>
            <a:pPr algn="just" fontAlgn="t"/>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84494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20" name="Прямоугольник 19"/>
          <p:cNvSpPr/>
          <p:nvPr/>
        </p:nvSpPr>
        <p:spPr>
          <a:xfrm>
            <a:off x="162496" y="148680"/>
            <a:ext cx="8712968" cy="7386638"/>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sz="2400" b="1" dirty="0">
                <a:solidFill>
                  <a:srgbClr val="FF0000"/>
                </a:solidFill>
                <a:latin typeface="Verdana" panose="020B0604030504040204" pitchFamily="34" charset="0"/>
                <a:ea typeface="Verdana" panose="020B0604030504040204" pitchFamily="34" charset="0"/>
                <a:cs typeface="Verdana" panose="020B0604030504040204" pitchFamily="34" charset="0"/>
              </a:rPr>
              <a:t>Новое в трудовом законодательстве:</a:t>
            </a:r>
          </a:p>
          <a:p>
            <a:pPr algn="just" fontAlgn="t"/>
            <a:endParaRPr lang="ru-RU" dirty="0"/>
          </a:p>
          <a:p>
            <a:r>
              <a:rPr lang="ru-RU" dirty="0"/>
              <a:t> </a:t>
            </a:r>
          </a:p>
          <a:p>
            <a:pPr algn="ctr" fontAlgn="t"/>
            <a:r>
              <a:rPr lang="ru-RU" b="1" dirty="0">
                <a:solidFill>
                  <a:srgbClr val="0033CC"/>
                </a:solidFill>
              </a:rPr>
              <a:t>Изменение </a:t>
            </a:r>
            <a:r>
              <a:rPr lang="ru-RU" b="1" dirty="0" smtClean="0">
                <a:solidFill>
                  <a:srgbClr val="0033CC"/>
                </a:solidFill>
              </a:rPr>
              <a:t>30. Увеличение МРОТ и МРЗП по Кузбассу:</a:t>
            </a:r>
            <a:endParaRPr lang="ru-RU" b="1" dirty="0">
              <a:solidFill>
                <a:srgbClr val="0033CC"/>
              </a:solidFill>
            </a:endParaRPr>
          </a:p>
          <a:p>
            <a:pPr algn="ctr" fontAlgn="t"/>
            <a:endParaRPr lang="ru-RU" dirty="0">
              <a:solidFill>
                <a:srgbClr val="0033CC"/>
              </a:solidFill>
            </a:endParaRPr>
          </a:p>
          <a:p>
            <a:r>
              <a:rPr lang="ru-RU" dirty="0"/>
              <a:t>   </a:t>
            </a:r>
            <a:r>
              <a:rPr lang="ru-RU" dirty="0"/>
              <a:t>С </a:t>
            </a:r>
            <a:r>
              <a:rPr lang="ru-RU" dirty="0" smtClean="0"/>
              <a:t>01.01.2021г</a:t>
            </a:r>
            <a:r>
              <a:rPr lang="ru-RU" dirty="0"/>
              <a:t>. </a:t>
            </a:r>
            <a:r>
              <a:rPr lang="ru-RU" dirty="0" smtClean="0"/>
              <a:t> МРОТ установлен </a:t>
            </a:r>
            <a:r>
              <a:rPr lang="ru-RU" dirty="0"/>
              <a:t>в сумме </a:t>
            </a:r>
            <a:r>
              <a:rPr lang="ru-RU" dirty="0" smtClean="0"/>
              <a:t>12 792 рубля </a:t>
            </a:r>
            <a:r>
              <a:rPr lang="ru-RU" dirty="0"/>
              <a:t>в </a:t>
            </a:r>
            <a:r>
              <a:rPr lang="ru-RU" dirty="0" smtClean="0"/>
              <a:t>месяц. </a:t>
            </a:r>
          </a:p>
          <a:p>
            <a:pPr algn="just"/>
            <a:r>
              <a:rPr lang="ru-RU" dirty="0" smtClean="0"/>
              <a:t>   С</a:t>
            </a:r>
            <a:r>
              <a:rPr lang="ru-RU" dirty="0"/>
              <a:t> 2021 года </a:t>
            </a:r>
            <a:r>
              <a:rPr lang="ru-RU" dirty="0" smtClean="0"/>
              <a:t>МРОТ </a:t>
            </a:r>
            <a:r>
              <a:rPr lang="ru-RU" dirty="0"/>
              <a:t>должен быть не меньше чем 42% от </a:t>
            </a:r>
            <a:r>
              <a:rPr lang="ru-RU" dirty="0" smtClean="0"/>
              <a:t>медианной зарплаты </a:t>
            </a:r>
            <a:r>
              <a:rPr lang="ru-RU" dirty="0"/>
              <a:t>по </a:t>
            </a:r>
            <a:r>
              <a:rPr lang="ru-RU" dirty="0" smtClean="0"/>
              <a:t>стране (ч. 3 ст</a:t>
            </a:r>
            <a:r>
              <a:rPr lang="ru-RU" dirty="0"/>
              <a:t>. 1 </a:t>
            </a:r>
            <a:r>
              <a:rPr lang="ru-RU" dirty="0" smtClean="0"/>
              <a:t>ФЗ РФ от</a:t>
            </a:r>
            <a:r>
              <a:rPr lang="ru-RU" dirty="0"/>
              <a:t> </a:t>
            </a:r>
            <a:r>
              <a:rPr lang="ru-RU" dirty="0" smtClean="0"/>
              <a:t>19.06.2000г. №82-ФЗ).</a:t>
            </a:r>
          </a:p>
          <a:p>
            <a:pPr algn="just"/>
            <a:r>
              <a:rPr lang="ru-RU" dirty="0" smtClean="0"/>
              <a:t>   Предполагаемый размер МРОТ с 01.01.2022г.  - </a:t>
            </a:r>
            <a:r>
              <a:rPr lang="ru-RU" dirty="0"/>
              <a:t> 13 890 </a:t>
            </a:r>
            <a:r>
              <a:rPr lang="ru-RU" dirty="0" smtClean="0"/>
              <a:t>рублей.</a:t>
            </a:r>
          </a:p>
          <a:p>
            <a:pPr algn="just"/>
            <a:endParaRPr lang="ru-RU" dirty="0" smtClean="0"/>
          </a:p>
          <a:p>
            <a:pPr algn="just"/>
            <a:r>
              <a:rPr lang="ru-RU" dirty="0" smtClean="0"/>
              <a:t>   07.10.2021г. заключено</a:t>
            </a:r>
            <a:r>
              <a:rPr lang="ru-RU" b="1" dirty="0" smtClean="0"/>
              <a:t> </a:t>
            </a:r>
            <a:r>
              <a:rPr lang="ru-RU" dirty="0"/>
              <a:t>Кузбасское региональное соглашение между Кемеровским областным союзом организаций профсоюзов «Федерация профсоюзных организаций Кузбасса», Правительством Кемеровской области – Кузбасса и работодателями Кемеровской области – Кузбасса на 2022-2024 годы</a:t>
            </a:r>
            <a:r>
              <a:rPr lang="ru-RU" dirty="0" smtClean="0"/>
              <a:t>.</a:t>
            </a:r>
          </a:p>
          <a:p>
            <a:pPr algn="just"/>
            <a:r>
              <a:rPr lang="ru-RU" dirty="0" smtClean="0"/>
              <a:t>   Текст </a:t>
            </a:r>
            <a:r>
              <a:rPr lang="ru-RU" dirty="0"/>
              <a:t>Кузбасского соглашения опубликован 14.10.2021г. в </a:t>
            </a:r>
            <a:r>
              <a:rPr lang="ru-RU" dirty="0" smtClean="0"/>
              <a:t>электронном </a:t>
            </a:r>
            <a:r>
              <a:rPr lang="ru-RU" dirty="0"/>
              <a:t>бюллетене Правительства Кемеровской области – Кузбасса и 19.10.2021г. в газете «Кузбасс».</a:t>
            </a:r>
          </a:p>
          <a:p>
            <a:pPr algn="just"/>
            <a:r>
              <a:rPr lang="ru-RU" dirty="0" smtClean="0"/>
              <a:t>   Обращение </a:t>
            </a:r>
            <a:r>
              <a:rPr lang="ru-RU" dirty="0"/>
              <a:t>Областной трехсторонней комиссии по регулированию социально-трудовых отношений к работодателям опубликовано в газете «Кузбасс» </a:t>
            </a:r>
            <a:r>
              <a:rPr lang="ru-RU" dirty="0" smtClean="0"/>
              <a:t>09.11.2021г.</a:t>
            </a:r>
            <a:endParaRPr lang="ru-RU" dirty="0"/>
          </a:p>
          <a:p>
            <a:r>
              <a:rPr lang="ru-RU" dirty="0"/>
              <a:t> </a:t>
            </a:r>
          </a:p>
          <a:p>
            <a:pPr algn="ctr"/>
            <a:r>
              <a:rPr lang="ru-RU" dirty="0"/>
              <a:t>МРЗП </a:t>
            </a:r>
            <a:r>
              <a:rPr lang="ru-RU" dirty="0" smtClean="0"/>
              <a:t>по Кузбассу в </a:t>
            </a:r>
            <a:r>
              <a:rPr lang="ru-RU" dirty="0"/>
              <a:t>2022 году – 23 370, 75 руб.</a:t>
            </a:r>
          </a:p>
          <a:p>
            <a:r>
              <a:rPr lang="ru-RU" dirty="0"/>
              <a:t> </a:t>
            </a:r>
          </a:p>
          <a:p>
            <a:pPr fontAlgn="t"/>
            <a:endParaRPr lang="ru-RU" dirty="0" smtClean="0">
              <a:solidFill>
                <a:srgbClr val="0033CC"/>
              </a:solidFill>
            </a:endParaRPr>
          </a:p>
          <a:p>
            <a:pPr algn="ctr" fontAlgn="t"/>
            <a:endParaRPr lang="ru-RU" dirty="0"/>
          </a:p>
          <a:p>
            <a:pPr algn="just" fontAlgn="t"/>
            <a:r>
              <a:rPr lang="ru-RU" dirty="0"/>
              <a:t> </a:t>
            </a:r>
            <a:r>
              <a:rPr lang="ru-RU" dirty="0" smtClean="0"/>
              <a:t>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38905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395536" y="1052736"/>
            <a:ext cx="8304976" cy="4524315"/>
          </a:xfrm>
          <a:prstGeom prst="rect">
            <a:avLst/>
          </a:prstGeom>
        </p:spPr>
        <p:txBody>
          <a:bodyPr wrap="square">
            <a:spAutoFit/>
          </a:bodyPr>
          <a:lstStyle/>
          <a:p>
            <a:pPr algn="ctr"/>
            <a:endParaRPr lang="ru-RU" sz="2400" b="1" dirty="0" smtClean="0">
              <a:solidFill>
                <a:srgbClr val="0033CC"/>
              </a:solidFill>
              <a:latin typeface="Verdana" pitchFamily="34" charset="0"/>
              <a:ea typeface="Verdana" pitchFamily="34" charset="0"/>
              <a:cs typeface="Verdana" pitchFamily="34" charset="0"/>
            </a:endParaRPr>
          </a:p>
          <a:p>
            <a:pPr algn="ctr"/>
            <a:r>
              <a:rPr lang="ru-RU" sz="2400" b="1" dirty="0" smtClean="0">
                <a:solidFill>
                  <a:srgbClr val="0033CC"/>
                </a:solidFill>
                <a:latin typeface="Verdana" pitchFamily="34" charset="0"/>
                <a:ea typeface="Verdana" pitchFamily="34" charset="0"/>
                <a:cs typeface="Verdana" pitchFamily="34" charset="0"/>
              </a:rPr>
              <a:t>Профессиональный союз </a:t>
            </a:r>
            <a:r>
              <a:rPr lang="en-US" sz="2400" b="1" dirty="0" smtClean="0">
                <a:solidFill>
                  <a:srgbClr val="0033CC"/>
                </a:solidFill>
                <a:latin typeface="Verdana" pitchFamily="34" charset="0"/>
                <a:ea typeface="Verdana" pitchFamily="34" charset="0"/>
                <a:cs typeface="Verdana" pitchFamily="34" charset="0"/>
              </a:rPr>
              <a:t>(</a:t>
            </a:r>
            <a:r>
              <a:rPr lang="ru-RU" sz="2400" b="1" dirty="0" smtClean="0">
                <a:solidFill>
                  <a:srgbClr val="0033CC"/>
                </a:solidFill>
                <a:latin typeface="Verdana" pitchFamily="34" charset="0"/>
                <a:ea typeface="Verdana" pitchFamily="34" charset="0"/>
                <a:cs typeface="Verdana" pitchFamily="34" charset="0"/>
              </a:rPr>
              <a:t>профсоюз</a:t>
            </a:r>
            <a:r>
              <a:rPr lang="en-US" sz="2400" b="1" dirty="0" smtClean="0">
                <a:solidFill>
                  <a:srgbClr val="0033CC"/>
                </a:solidFill>
                <a:latin typeface="Verdana" pitchFamily="34" charset="0"/>
                <a:ea typeface="Verdana" pitchFamily="34" charset="0"/>
                <a:cs typeface="Verdana" pitchFamily="34" charset="0"/>
              </a:rPr>
              <a:t>)</a:t>
            </a:r>
            <a:r>
              <a:rPr lang="ru-RU" sz="2400" b="1" dirty="0" smtClean="0">
                <a:solidFill>
                  <a:srgbClr val="0033CC"/>
                </a:solidFill>
                <a:latin typeface="Verdana" pitchFamily="34" charset="0"/>
                <a:ea typeface="Verdana" pitchFamily="34" charset="0"/>
                <a:cs typeface="Verdana" pitchFamily="34" charset="0"/>
              </a:rPr>
              <a:t>,</a:t>
            </a:r>
          </a:p>
          <a:p>
            <a:pPr algn="ctr"/>
            <a:endParaRPr lang="ru-RU" sz="2400" b="1" dirty="0" smtClean="0">
              <a:solidFill>
                <a:srgbClr val="0033CC"/>
              </a:solidFill>
              <a:latin typeface="Verdana" pitchFamily="34" charset="0"/>
              <a:ea typeface="Verdana" pitchFamily="34" charset="0"/>
              <a:cs typeface="Verdana" pitchFamily="34" charset="0"/>
            </a:endParaRPr>
          </a:p>
          <a:p>
            <a:pPr algn="ctr"/>
            <a:r>
              <a:rPr lang="ru-RU" sz="2400" dirty="0" smtClean="0">
                <a:latin typeface="Verdana" pitchFamily="34" charset="0"/>
                <a:ea typeface="Verdana" pitchFamily="34" charset="0"/>
                <a:cs typeface="Verdana" pitchFamily="34" charset="0"/>
              </a:rPr>
              <a:t> </a:t>
            </a:r>
            <a:r>
              <a:rPr lang="ru-RU" sz="2400" dirty="0">
                <a:latin typeface="Verdana" pitchFamily="34" charset="0"/>
                <a:ea typeface="Verdana" pitchFamily="34" charset="0"/>
                <a:cs typeface="Verdana" pitchFamily="34" charset="0"/>
              </a:rPr>
              <a:t>в соответствии </a:t>
            </a:r>
            <a:r>
              <a:rPr lang="ru-RU" sz="2400" dirty="0" smtClean="0">
                <a:latin typeface="Verdana" pitchFamily="34" charset="0"/>
                <a:ea typeface="Verdana" pitchFamily="34" charset="0"/>
                <a:cs typeface="Verdana" pitchFamily="34" charset="0"/>
              </a:rPr>
              <a:t>с</a:t>
            </a:r>
            <a:r>
              <a:rPr lang="en-US" sz="2400" dirty="0" smtClean="0">
                <a:latin typeface="Verdana" pitchFamily="34" charset="0"/>
                <a:ea typeface="Verdana" pitchFamily="34" charset="0"/>
                <a:cs typeface="Verdana" pitchFamily="34" charset="0"/>
              </a:rPr>
              <a:t> </a:t>
            </a:r>
            <a:r>
              <a:rPr lang="ru-RU" sz="2400" dirty="0" smtClean="0">
                <a:latin typeface="Verdana" pitchFamily="34" charset="0"/>
                <a:ea typeface="Verdana" pitchFamily="34" charset="0"/>
                <a:cs typeface="Verdana" pitchFamily="34" charset="0"/>
              </a:rPr>
              <a:t> Законом о профсоюзах – это</a:t>
            </a:r>
          </a:p>
          <a:p>
            <a:pPr algn="just"/>
            <a:endParaRPr lang="ru-RU" sz="2400" dirty="0">
              <a:latin typeface="Verdana" pitchFamily="34" charset="0"/>
              <a:ea typeface="Verdana" pitchFamily="34" charset="0"/>
              <a:cs typeface="Verdana" pitchFamily="34" charset="0"/>
            </a:endParaRPr>
          </a:p>
          <a:p>
            <a:pPr algn="just"/>
            <a:r>
              <a:rPr lang="ru-RU" sz="2400" b="1" dirty="0" smtClean="0">
                <a:solidFill>
                  <a:srgbClr val="0033CC"/>
                </a:solidFill>
                <a:latin typeface="Verdana" pitchFamily="34" charset="0"/>
                <a:ea typeface="Verdana" pitchFamily="34" charset="0"/>
                <a:cs typeface="Verdana" pitchFamily="34" charset="0"/>
              </a:rPr>
              <a:t>«Добровольное </a:t>
            </a:r>
            <a:r>
              <a:rPr lang="ru-RU" sz="2400" b="1" dirty="0">
                <a:solidFill>
                  <a:srgbClr val="0033CC"/>
                </a:solidFill>
                <a:latin typeface="Verdana" pitchFamily="34" charset="0"/>
                <a:ea typeface="Verdana" pitchFamily="34" charset="0"/>
                <a:cs typeface="Verdana" pitchFamily="34" charset="0"/>
              </a:rPr>
              <a:t>общественное объединение граждан, связанных общими производственными, профессиональными интересами по роду их деятельности, создаваемое в целях представительства и защиты их социально-трудовых прав и интересов».</a:t>
            </a:r>
          </a:p>
        </p:txBody>
      </p:sp>
    </p:spTree>
    <p:extLst>
      <p:ext uri="{BB962C8B-B14F-4D97-AF65-F5344CB8AC3E}">
        <p14:creationId xmlns:p14="http://schemas.microsoft.com/office/powerpoint/2010/main" val="629624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8" name="Прямоугольник 7"/>
          <p:cNvSpPr/>
          <p:nvPr/>
        </p:nvSpPr>
        <p:spPr>
          <a:xfrm>
            <a:off x="1129336" y="606613"/>
            <a:ext cx="6106960" cy="461665"/>
          </a:xfrm>
          <a:prstGeom prst="rect">
            <a:avLst/>
          </a:prstGeom>
        </p:spPr>
        <p:txBody>
          <a:bodyPr wrap="square">
            <a:spAutoFit/>
          </a:bodyPr>
          <a:lstStyle/>
          <a:p>
            <a:pPr algn="ctr"/>
            <a:r>
              <a:rPr lang="ru-RU" sz="2400" b="1" dirty="0" smtClean="0">
                <a:solidFill>
                  <a:srgbClr val="FF0000"/>
                </a:solidFill>
                <a:latin typeface="Verdana" pitchFamily="34" charset="0"/>
                <a:ea typeface="Verdana" pitchFamily="34" charset="0"/>
                <a:cs typeface="Verdana" pitchFamily="34" charset="0"/>
              </a:rPr>
              <a:t>Контактные данные:</a:t>
            </a:r>
            <a:endParaRPr lang="ru-RU" sz="2400" b="1" dirty="0">
              <a:solidFill>
                <a:srgbClr val="FF0000"/>
              </a:solidFill>
              <a:latin typeface="Verdana" pitchFamily="34" charset="0"/>
              <a:ea typeface="Verdana" pitchFamily="34" charset="0"/>
              <a:cs typeface="Verdana" pitchFamily="34" charset="0"/>
            </a:endParaRPr>
          </a:p>
        </p:txBody>
      </p:sp>
      <p:sp>
        <p:nvSpPr>
          <p:cNvPr id="20" name="Прямоугольник 19"/>
          <p:cNvSpPr/>
          <p:nvPr/>
        </p:nvSpPr>
        <p:spPr>
          <a:xfrm>
            <a:off x="179512" y="1124744"/>
            <a:ext cx="8712968" cy="5355312"/>
          </a:xfrm>
          <a:prstGeom prst="rect">
            <a:avLst/>
          </a:prstGeom>
        </p:spPr>
        <p:txBody>
          <a:bodyPr wrap="square">
            <a:spAutoFit/>
          </a:bodyPr>
          <a:lstStyle/>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fontAlgn="base"/>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u="sng" dirty="0" smtClean="0">
                <a:solidFill>
                  <a:srgbClr val="FF0000"/>
                </a:solidFill>
                <a:latin typeface="Verdana" panose="020B0604030504040204" pitchFamily="34" charset="0"/>
                <a:ea typeface="Verdana" panose="020B0604030504040204" pitchFamily="34" charset="0"/>
                <a:cs typeface="Verdana" panose="020B0604030504040204" pitchFamily="34" charset="0"/>
              </a:rPr>
              <a:t>Отдел социально-правовой работы и охраны труда Федерации:</a:t>
            </a:r>
            <a:endParaRPr lang="ru-RU"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ru-RU" dirty="0" smtClean="0">
              <a:latin typeface="Verdana" panose="020B0604030504040204" pitchFamily="34" charset="0"/>
              <a:ea typeface="Verdana" panose="020B0604030504040204" pitchFamily="34" charset="0"/>
              <a:cs typeface="Verdana" panose="020B0604030504040204" pitchFamily="34" charset="0"/>
            </a:endParaRPr>
          </a:p>
          <a:p>
            <a:r>
              <a:rPr lang="ru-RU" dirty="0" smtClean="0">
                <a:latin typeface="Verdana" panose="020B0604030504040204" pitchFamily="34" charset="0"/>
                <a:ea typeface="Verdana" panose="020B0604030504040204" pitchFamily="34" charset="0"/>
                <a:cs typeface="Verdana" panose="020B0604030504040204" pitchFamily="34" charset="0"/>
              </a:rPr>
              <a:t>Сектор социально-трудовых отношений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8-(3842)-58-50-76</a:t>
            </a:r>
          </a:p>
          <a:p>
            <a:endParaRPr lang="ru-RU" dirty="0" smtClean="0">
              <a:latin typeface="Verdana" panose="020B0604030504040204" pitchFamily="34" charset="0"/>
              <a:ea typeface="Verdana" panose="020B0604030504040204" pitchFamily="34" charset="0"/>
              <a:cs typeface="Verdana" panose="020B0604030504040204" pitchFamily="34" charset="0"/>
            </a:endParaRPr>
          </a:p>
          <a:p>
            <a:r>
              <a:rPr lang="ru-RU" dirty="0" smtClean="0">
                <a:latin typeface="Verdana" panose="020B0604030504040204" pitchFamily="34" charset="0"/>
                <a:ea typeface="Verdana" panose="020B0604030504040204" pitchFamily="34" charset="0"/>
                <a:cs typeface="Verdana" panose="020B0604030504040204" pitchFamily="34" charset="0"/>
              </a:rPr>
              <a:t>Сектор правовой работы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8-(3842)-58-49-32</a:t>
            </a:r>
          </a:p>
          <a:p>
            <a:endParaRPr lang="ru-RU" dirty="0" smtClean="0">
              <a:latin typeface="Verdana" panose="020B0604030504040204" pitchFamily="34" charset="0"/>
              <a:ea typeface="Verdana" panose="020B0604030504040204" pitchFamily="34" charset="0"/>
              <a:cs typeface="Verdana" panose="020B0604030504040204" pitchFamily="34" charset="0"/>
            </a:endParaRPr>
          </a:p>
          <a:p>
            <a:r>
              <a:rPr lang="ru-RU" dirty="0" smtClean="0">
                <a:latin typeface="Verdana" panose="020B0604030504040204" pitchFamily="34" charset="0"/>
                <a:ea typeface="Verdana" panose="020B0604030504040204" pitchFamily="34" charset="0"/>
                <a:cs typeface="Verdana" panose="020B0604030504040204" pitchFamily="34" charset="0"/>
              </a:rPr>
              <a:t>Сектор технической инспекции труда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8-(3842)-58-50-76</a:t>
            </a:r>
          </a:p>
          <a:p>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endParaRPr lang="ru-RU" dirty="0" smtClean="0">
              <a:latin typeface="Verdana" panose="020B0604030504040204" pitchFamily="34" charset="0"/>
              <a:ea typeface="Verdana" panose="020B0604030504040204" pitchFamily="34" charset="0"/>
              <a:cs typeface="Verdana" panose="020B0604030504040204" pitchFamily="34" charset="0"/>
            </a:endParaRPr>
          </a:p>
          <a:p>
            <a:pPr algn="ctr"/>
            <a:r>
              <a:rPr lang="ru-RU" b="1" u="sng" dirty="0" smtClean="0">
                <a:solidFill>
                  <a:srgbClr val="FF0000"/>
                </a:solidFill>
                <a:latin typeface="Verdana" panose="020B0604030504040204" pitchFamily="34" charset="0"/>
                <a:ea typeface="Verdana" panose="020B0604030504040204" pitchFamily="34" charset="0"/>
                <a:cs typeface="Verdana" panose="020B0604030504040204" pitchFamily="34" charset="0"/>
              </a:rPr>
              <a:t>Отдел организационно-информационной работы Федерации: </a:t>
            </a:r>
          </a:p>
          <a:p>
            <a:pPr algn="ctr"/>
            <a:endParaRPr lang="ru-RU"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8-(3842)-58-40-04</a:t>
            </a:r>
          </a:p>
          <a:p>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 </a:t>
            </a:r>
          </a:p>
          <a:p>
            <a:pPr algn="ctr"/>
            <a:r>
              <a:rPr lang="ru-RU" dirty="0" smtClean="0">
                <a:latin typeface="Verdana" panose="020B0604030504040204" pitchFamily="34" charset="0"/>
                <a:ea typeface="Verdana" panose="020B0604030504040204" pitchFamily="34" charset="0"/>
                <a:cs typeface="Verdana" panose="020B0604030504040204" pitchFamily="34" charset="0"/>
              </a:rPr>
              <a:t>Официальный сайт: </a:t>
            </a:r>
            <a:r>
              <a:rPr lang="ru-RU" b="1" u="sng" dirty="0" smtClean="0">
                <a:latin typeface="Verdana" panose="020B0604030504040204" pitchFamily="34" charset="0"/>
                <a:ea typeface="Verdana" panose="020B0604030504040204" pitchFamily="34" charset="0"/>
                <a:cs typeface="Verdana" panose="020B0604030504040204" pitchFamily="34" charset="0"/>
                <a:hlinkClick r:id="rId3"/>
              </a:rPr>
              <a:t>www.fpok.ru</a:t>
            </a:r>
            <a:r>
              <a:rPr lang="ru-RU" b="1" u="sng" dirty="0" smtClean="0">
                <a:solidFill>
                  <a:srgbClr val="0033CC"/>
                </a:solidFill>
                <a:latin typeface="Verdana" panose="020B0604030504040204" pitchFamily="34" charset="0"/>
                <a:ea typeface="Verdana" panose="020B0604030504040204" pitchFamily="34" charset="0"/>
                <a:cs typeface="Verdana" panose="020B0604030504040204" pitchFamily="34" charset="0"/>
              </a:rPr>
              <a:t>,</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dirty="0" smtClean="0">
                <a:latin typeface="Verdana" panose="020B0604030504040204" pitchFamily="34" charset="0"/>
                <a:ea typeface="Verdana" panose="020B0604030504040204" pitchFamily="34" charset="0"/>
                <a:cs typeface="Verdana" panose="020B0604030504040204" pitchFamily="34" charset="0"/>
              </a:rPr>
              <a:t>газета «</a:t>
            </a:r>
            <a:r>
              <a:rPr lang="ru-RU" dirty="0" err="1" smtClean="0">
                <a:latin typeface="Verdana" panose="020B0604030504040204" pitchFamily="34" charset="0"/>
                <a:ea typeface="Verdana" panose="020B0604030504040204" pitchFamily="34" charset="0"/>
                <a:cs typeface="Verdana" panose="020B0604030504040204" pitchFamily="34" charset="0"/>
              </a:rPr>
              <a:t>ПрофсоюЗа</a:t>
            </a:r>
            <a:r>
              <a:rPr lang="ru-RU" dirty="0" smtClean="0">
                <a:latin typeface="Verdana" panose="020B0604030504040204" pitchFamily="34" charset="0"/>
                <a:ea typeface="Verdana" panose="020B0604030504040204" pitchFamily="34" charset="0"/>
                <a:cs typeface="Verdana" panose="020B0604030504040204" pitchFamily="34" charset="0"/>
              </a:rPr>
              <a:t> в Кузбассе»</a:t>
            </a:r>
          </a:p>
          <a:p>
            <a:pPr algn="just"/>
            <a:endParaRPr lang="ru-RU" b="1" dirty="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just"/>
            <a:endParaRPr lang="ru-RU" b="1" dirty="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87826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79512" y="1230291"/>
            <a:ext cx="8856984" cy="4247317"/>
          </a:xfrm>
          <a:prstGeom prst="rect">
            <a:avLst/>
          </a:prstGeom>
        </p:spPr>
        <p:txBody>
          <a:bodyPr wrap="square">
            <a:spAutoFit/>
          </a:bodyPr>
          <a:lstStyle/>
          <a:p>
            <a:pPr marL="285750" indent="-285750" algn="just">
              <a:buFont typeface="Wingdings" pitchFamily="2" charset="2"/>
              <a:buChar char="v"/>
            </a:pPr>
            <a:r>
              <a:rPr lang="ru-RU" dirty="0" smtClean="0">
                <a:latin typeface="Verdana" pitchFamily="34" charset="0"/>
                <a:ea typeface="Verdana" pitchFamily="34" charset="0"/>
                <a:cs typeface="Verdana" pitchFamily="34" charset="0"/>
              </a:rPr>
              <a:t>представляет </a:t>
            </a:r>
            <a:r>
              <a:rPr lang="ru-RU" dirty="0">
                <a:latin typeface="Verdana" pitchFamily="34" charset="0"/>
                <a:ea typeface="Verdana" pitchFamily="34" charset="0"/>
                <a:cs typeface="Verdana" pitchFamily="34" charset="0"/>
              </a:rPr>
              <a:t>и защищает законные права и </a:t>
            </a:r>
            <a:r>
              <a:rPr lang="ru-RU" dirty="0" smtClean="0">
                <a:latin typeface="Verdana" pitchFamily="34" charset="0"/>
                <a:ea typeface="Verdana" pitchFamily="34" charset="0"/>
                <a:cs typeface="Verdana" pitchFamily="34" charset="0"/>
              </a:rPr>
              <a:t>интересы членов                 </a:t>
            </a:r>
            <a:r>
              <a:rPr lang="ru-RU" dirty="0">
                <a:latin typeface="Verdana" pitchFamily="34" charset="0"/>
                <a:ea typeface="Verdana" pitchFamily="34" charset="0"/>
                <a:cs typeface="Verdana" pitchFamily="34" charset="0"/>
              </a:rPr>
              <a:t>п</a:t>
            </a:r>
            <a:r>
              <a:rPr lang="ru-RU" dirty="0" smtClean="0">
                <a:latin typeface="Verdana" pitchFamily="34" charset="0"/>
                <a:ea typeface="Verdana" pitchFamily="34" charset="0"/>
                <a:cs typeface="Verdana" pitchFamily="34" charset="0"/>
              </a:rPr>
              <a:t>рофсоюза </a:t>
            </a:r>
            <a:r>
              <a:rPr lang="ru-RU" dirty="0">
                <a:latin typeface="Verdana" pitchFamily="34" charset="0"/>
                <a:ea typeface="Verdana" pitchFamily="34" charset="0"/>
                <a:cs typeface="Verdana" pitchFamily="34" charset="0"/>
              </a:rPr>
              <a:t>в</a:t>
            </a:r>
            <a:r>
              <a:rPr lang="ru-RU" dirty="0" smtClean="0">
                <a:latin typeface="Verdana" pitchFamily="34" charset="0"/>
                <a:ea typeface="Verdana" pitchFamily="34" charset="0"/>
                <a:cs typeface="Verdana" pitchFamily="34" charset="0"/>
              </a:rPr>
              <a:t> индивидуальных </a:t>
            </a:r>
            <a:r>
              <a:rPr lang="ru-RU" dirty="0">
                <a:latin typeface="Verdana" pitchFamily="34" charset="0"/>
                <a:ea typeface="Verdana" pitchFamily="34" charset="0"/>
                <a:cs typeface="Verdana" pitchFamily="34" charset="0"/>
              </a:rPr>
              <a:t>и </a:t>
            </a:r>
            <a:r>
              <a:rPr lang="ru-RU" dirty="0" smtClean="0">
                <a:latin typeface="Verdana" pitchFamily="34" charset="0"/>
                <a:ea typeface="Verdana" pitchFamily="34" charset="0"/>
                <a:cs typeface="Verdana" pitchFamily="34" charset="0"/>
              </a:rPr>
              <a:t>коллективных трудовых             отношениях, </a:t>
            </a:r>
            <a:r>
              <a:rPr lang="ru-RU" dirty="0">
                <a:latin typeface="Verdana" pitchFamily="34" charset="0"/>
                <a:ea typeface="Verdana" pitchFamily="34" charset="0"/>
                <a:cs typeface="Verdana" pitchFamily="34" charset="0"/>
              </a:rPr>
              <a:t>а также права и интересы трудовых коллективов, касающиеся работников отрасли в целом; </a:t>
            </a:r>
            <a:endParaRPr lang="ru-RU" dirty="0" smtClean="0">
              <a:latin typeface="Verdana" pitchFamily="34" charset="0"/>
              <a:ea typeface="Verdana" pitchFamily="34" charset="0"/>
              <a:cs typeface="Verdana" pitchFamily="34" charset="0"/>
            </a:endParaRPr>
          </a:p>
          <a:p>
            <a:pPr marL="285750" indent="-285750" algn="just">
              <a:buFont typeface="Wingdings" pitchFamily="2" charset="2"/>
              <a:buChar char="v"/>
            </a:pPr>
            <a:endParaRPr lang="en-US" dirty="0" smtClean="0">
              <a:latin typeface="Verdana" pitchFamily="34" charset="0"/>
              <a:ea typeface="Verdana" pitchFamily="34" charset="0"/>
              <a:cs typeface="Verdana" pitchFamily="34" charset="0"/>
            </a:endParaRPr>
          </a:p>
          <a:p>
            <a:pPr marL="285750" indent="-285750" algn="just">
              <a:buFont typeface="Wingdings" pitchFamily="2" charset="2"/>
              <a:buChar char="v"/>
            </a:pPr>
            <a:r>
              <a:rPr lang="ru-RU" dirty="0" smtClean="0">
                <a:latin typeface="Verdana" pitchFamily="34" charset="0"/>
                <a:ea typeface="Verdana" pitchFamily="34" charset="0"/>
                <a:cs typeface="Verdana" pitchFamily="34" charset="0"/>
              </a:rPr>
              <a:t>участвует в </a:t>
            </a:r>
            <a:r>
              <a:rPr lang="ru-RU" dirty="0">
                <a:latin typeface="Verdana" pitchFamily="34" charset="0"/>
                <a:ea typeface="Verdana" pitchFamily="34" charset="0"/>
                <a:cs typeface="Verdana" pitchFamily="34" charset="0"/>
              </a:rPr>
              <a:t>урегулировании коллективных трудовых </a:t>
            </a:r>
            <a:r>
              <a:rPr lang="ru-RU" dirty="0" smtClean="0">
                <a:latin typeface="Verdana" pitchFamily="34" charset="0"/>
                <a:ea typeface="Verdana" pitchFamily="34" charset="0"/>
                <a:cs typeface="Verdana" pitchFamily="34" charset="0"/>
              </a:rPr>
              <a:t>споров</a:t>
            </a:r>
            <a:r>
              <a:rPr lang="en-US" dirty="0" smtClean="0">
                <a:latin typeface="Verdana" pitchFamily="34" charset="0"/>
                <a:ea typeface="Verdana" pitchFamily="34" charset="0"/>
                <a:cs typeface="Verdana" pitchFamily="34" charset="0"/>
              </a:rPr>
              <a:t>;</a:t>
            </a:r>
            <a:endParaRPr lang="ru-RU" dirty="0" smtClean="0">
              <a:latin typeface="Verdana" pitchFamily="34" charset="0"/>
              <a:ea typeface="Verdana" pitchFamily="34" charset="0"/>
              <a:cs typeface="Verdana" pitchFamily="34" charset="0"/>
            </a:endParaRPr>
          </a:p>
          <a:p>
            <a:pPr marL="285750" indent="-285750" algn="just">
              <a:buFont typeface="Wingdings" pitchFamily="2" charset="2"/>
              <a:buChar char="v"/>
            </a:pPr>
            <a:endParaRPr lang="ru-RU" dirty="0" smtClean="0">
              <a:latin typeface="Verdana" pitchFamily="34" charset="0"/>
              <a:ea typeface="Verdana" pitchFamily="34" charset="0"/>
              <a:cs typeface="Verdana" pitchFamily="34" charset="0"/>
            </a:endParaRPr>
          </a:p>
          <a:p>
            <a:pPr marL="285750" indent="-285750" algn="just">
              <a:buFont typeface="Wingdings" pitchFamily="2" charset="2"/>
              <a:buChar char="v"/>
            </a:pPr>
            <a:r>
              <a:rPr lang="ru-RU" dirty="0" smtClean="0">
                <a:latin typeface="Verdana" pitchFamily="34" charset="0"/>
                <a:ea typeface="Verdana" pitchFamily="34" charset="0"/>
                <a:cs typeface="Verdana" pitchFamily="34" charset="0"/>
              </a:rPr>
              <a:t>участвует в разработке </a:t>
            </a:r>
            <a:r>
              <a:rPr lang="ru-RU" dirty="0">
                <a:latin typeface="Verdana" pitchFamily="34" charset="0"/>
                <a:ea typeface="Verdana" pitchFamily="34" charset="0"/>
                <a:cs typeface="Verdana" pitchFamily="34" charset="0"/>
              </a:rPr>
              <a:t>проектов законов и иных нормативных и правовых актов по социально-трудовым вопросам; </a:t>
            </a:r>
            <a:endParaRPr lang="en-US" dirty="0">
              <a:latin typeface="Verdana" pitchFamily="34" charset="0"/>
              <a:ea typeface="Verdana" pitchFamily="34" charset="0"/>
              <a:cs typeface="Verdana" pitchFamily="34" charset="0"/>
            </a:endParaRPr>
          </a:p>
          <a:p>
            <a:pPr marL="285750" indent="-285750" algn="just">
              <a:buFont typeface="Wingdings" pitchFamily="2" charset="2"/>
              <a:buChar char="v"/>
            </a:pPr>
            <a:endParaRPr lang="en-US" dirty="0" smtClean="0">
              <a:latin typeface="Verdana" pitchFamily="34" charset="0"/>
              <a:ea typeface="Verdana" pitchFamily="34" charset="0"/>
              <a:cs typeface="Verdana" pitchFamily="34" charset="0"/>
            </a:endParaRPr>
          </a:p>
          <a:p>
            <a:pPr marL="285750" indent="-285750" algn="just">
              <a:buFont typeface="Wingdings" pitchFamily="2" charset="2"/>
              <a:buChar char="v"/>
            </a:pPr>
            <a:r>
              <a:rPr lang="ru-RU" dirty="0" smtClean="0">
                <a:latin typeface="Verdana" pitchFamily="34" charset="0"/>
                <a:ea typeface="Verdana" pitchFamily="34" charset="0"/>
                <a:cs typeface="Verdana" pitchFamily="34" charset="0"/>
              </a:rPr>
              <a:t>участвует в решении вопросов занятости населения, сохранения рабочих мест;</a:t>
            </a:r>
            <a:endParaRPr lang="ru-RU" dirty="0" smtClean="0">
              <a:solidFill>
                <a:srgbClr val="FF0000"/>
              </a:solidFill>
              <a:latin typeface="Verdana" pitchFamily="34" charset="0"/>
              <a:ea typeface="Verdana" pitchFamily="34" charset="0"/>
              <a:cs typeface="Verdana" pitchFamily="34" charset="0"/>
            </a:endParaRPr>
          </a:p>
          <a:p>
            <a:pPr marL="285750" indent="-285750" algn="just">
              <a:buFont typeface="Wingdings" pitchFamily="2" charset="2"/>
              <a:buChar char="v"/>
            </a:pPr>
            <a:endParaRPr lang="ru-RU" dirty="0" smtClean="0">
              <a:latin typeface="Verdana" pitchFamily="34" charset="0"/>
              <a:ea typeface="Verdana" pitchFamily="34" charset="0"/>
              <a:cs typeface="Verdana" pitchFamily="34" charset="0"/>
            </a:endParaRPr>
          </a:p>
          <a:p>
            <a:pPr marL="285750" indent="-285750" algn="just">
              <a:buFont typeface="Wingdings" pitchFamily="2" charset="2"/>
              <a:buChar char="v"/>
            </a:pPr>
            <a:r>
              <a:rPr lang="ru-RU" dirty="0" smtClean="0">
                <a:latin typeface="Verdana" pitchFamily="34" charset="0"/>
                <a:ea typeface="Verdana" pitchFamily="34" charset="0"/>
                <a:cs typeface="Verdana" pitchFamily="34" charset="0"/>
              </a:rPr>
              <a:t>заключает коллективные договоры от имени трудового коллектива на уровне предприятий, отраслевые соглашения на уровне отрасли.</a:t>
            </a:r>
          </a:p>
        </p:txBody>
      </p:sp>
      <p:sp>
        <p:nvSpPr>
          <p:cNvPr id="5" name="Прямоугольник 4"/>
          <p:cNvSpPr/>
          <p:nvPr/>
        </p:nvSpPr>
        <p:spPr>
          <a:xfrm>
            <a:off x="1475655" y="383666"/>
            <a:ext cx="5695790" cy="461665"/>
          </a:xfrm>
          <a:prstGeom prst="rect">
            <a:avLst/>
          </a:prstGeom>
        </p:spPr>
        <p:txBody>
          <a:bodyPr wrap="none">
            <a:spAutoFit/>
          </a:bodyPr>
          <a:lstStyle/>
          <a:p>
            <a:r>
              <a:rPr lang="ru-RU" sz="2400" b="1" dirty="0">
                <a:solidFill>
                  <a:srgbClr val="FF0000"/>
                </a:solidFill>
                <a:latin typeface="Verdana" pitchFamily="34" charset="0"/>
                <a:ea typeface="Verdana" pitchFamily="34" charset="0"/>
                <a:cs typeface="Verdana" pitchFamily="34" charset="0"/>
              </a:rPr>
              <a:t>Основные задачи </a:t>
            </a:r>
            <a:r>
              <a:rPr lang="ru-RU" sz="2400" b="1" dirty="0" smtClean="0">
                <a:solidFill>
                  <a:srgbClr val="FF0000"/>
                </a:solidFill>
                <a:latin typeface="Verdana" pitchFamily="34" charset="0"/>
                <a:ea typeface="Verdana" pitchFamily="34" charset="0"/>
                <a:cs typeface="Verdana" pitchFamily="34" charset="0"/>
              </a:rPr>
              <a:t>профсоюза: </a:t>
            </a:r>
            <a:endParaRPr lang="en-US" sz="2400" b="1" dirty="0">
              <a:solidFill>
                <a:srgbClr val="FF00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86818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79512" y="1230291"/>
            <a:ext cx="8856984" cy="4524315"/>
          </a:xfrm>
          <a:prstGeom prst="rect">
            <a:avLst/>
          </a:prstGeom>
        </p:spPr>
        <p:txBody>
          <a:bodyPr wrap="square">
            <a:spAutoFit/>
          </a:bodyPr>
          <a:lstStyle/>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Право </a:t>
            </a:r>
            <a:r>
              <a:rPr lang="ru-RU" b="1" dirty="0">
                <a:solidFill>
                  <a:srgbClr val="FF0000"/>
                </a:solidFill>
                <a:latin typeface="Verdana" panose="020B0604030504040204" pitchFamily="34" charset="0"/>
                <a:ea typeface="Verdana" panose="020B0604030504040204" pitchFamily="34" charset="0"/>
                <a:cs typeface="Verdana" panose="020B0604030504040204" pitchFamily="34" charset="0"/>
              </a:rPr>
              <a:t>представлять интересы работников в трудовых </a:t>
            </a:r>
            <a:r>
              <a:rPr lang="ru-RU"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отношениях:</a:t>
            </a:r>
          </a:p>
          <a:p>
            <a:pPr algn="just"/>
            <a:endParaRPr lang="ru-RU" b="1" dirty="0">
              <a:latin typeface="Verdana" panose="020B0604030504040204" pitchFamily="34" charset="0"/>
              <a:ea typeface="Verdana" panose="020B0604030504040204" pitchFamily="34" charset="0"/>
              <a:cs typeface="Verdana" panose="020B0604030504040204" pitchFamily="34" charset="0"/>
            </a:endParaRPr>
          </a:p>
          <a:p>
            <a:pPr algn="just"/>
            <a:r>
              <a:rPr lang="ru-RU" dirty="0" smtClean="0">
                <a:latin typeface="Verdana" panose="020B0604030504040204" pitchFamily="34" charset="0"/>
                <a:ea typeface="Verdana" panose="020B0604030504040204" pitchFamily="34" charset="0"/>
                <a:cs typeface="Verdana" panose="020B0604030504040204" pitchFamily="34" charset="0"/>
              </a:rPr>
              <a:t>  </a:t>
            </a:r>
            <a:r>
              <a:rPr lang="ru-RU" dirty="0">
                <a:latin typeface="Verdana" panose="020B0604030504040204" pitchFamily="34" charset="0"/>
                <a:ea typeface="Verdana" panose="020B0604030504040204" pitchFamily="34" charset="0"/>
                <a:cs typeface="Verdana" panose="020B0604030504040204" pitchFamily="34" charset="0"/>
              </a:rPr>
              <a:t>В случаях, предусмотренных Трудовым кодексом РФ, другими федеральными законами и иными нормативными правовыми актами Российской Федерации, коллективным договором, соглашениями, работодатель принимает решения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с учетом мнения </a:t>
            </a:r>
            <a:r>
              <a:rPr lang="ru-RU" dirty="0">
                <a:latin typeface="Verdana" panose="020B0604030504040204" pitchFamily="34" charset="0"/>
                <a:ea typeface="Verdana" panose="020B0604030504040204" pitchFamily="34" charset="0"/>
                <a:cs typeface="Verdana" panose="020B0604030504040204" pitchFamily="34" charset="0"/>
              </a:rPr>
              <a:t>соответствующего профсоюзного органа (ст. 8, ст. 371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 </a:t>
            </a:r>
          </a:p>
          <a:p>
            <a:pPr algn="just"/>
            <a:r>
              <a:rPr lang="ru-RU" dirty="0" smtClean="0">
                <a:latin typeface="Verdana" panose="020B0604030504040204" pitchFamily="34" charset="0"/>
                <a:ea typeface="Verdana" panose="020B0604030504040204" pitchFamily="34" charset="0"/>
                <a:cs typeface="Verdana" panose="020B0604030504040204" pitchFamily="34" charset="0"/>
              </a:rPr>
              <a:t>Локальные </a:t>
            </a:r>
            <a:r>
              <a:rPr lang="ru-RU" dirty="0">
                <a:latin typeface="Verdana" panose="020B0604030504040204" pitchFamily="34" charset="0"/>
                <a:ea typeface="Verdana" panose="020B0604030504040204" pitchFamily="34" charset="0"/>
                <a:cs typeface="Verdana" panose="020B0604030504040204" pitchFamily="34" charset="0"/>
              </a:rPr>
              <a:t>нормативные акты, принятые работодателем без соблюдения установленного порядка учета мнения представительного органа работников не подлежат применению (ч. 4 ст. 8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 </a:t>
            </a:r>
          </a:p>
          <a:p>
            <a:pPr algn="just"/>
            <a:endParaRPr lang="ru-RU" dirty="0">
              <a:latin typeface="Verdana" panose="020B0604030504040204" pitchFamily="34" charset="0"/>
              <a:ea typeface="Verdana" panose="020B0604030504040204" pitchFamily="34" charset="0"/>
              <a:cs typeface="Verdana" panose="020B0604030504040204" pitchFamily="34" charset="0"/>
            </a:endParaRPr>
          </a:p>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48861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79512" y="1230291"/>
            <a:ext cx="8856984" cy="4524315"/>
          </a:xfrm>
          <a:prstGeom prst="rect">
            <a:avLst/>
          </a:prstGeom>
        </p:spPr>
        <p:txBody>
          <a:bodyPr wrap="square">
            <a:spAutoFit/>
          </a:bodyPr>
          <a:lstStyle/>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ctr"/>
            <a:r>
              <a:rPr lang="ru-RU" dirty="0">
                <a:latin typeface="Verdana" panose="020B0604030504040204" pitchFamily="34" charset="0"/>
                <a:ea typeface="Verdana" panose="020B0604030504040204" pitchFamily="34" charset="0"/>
                <a:cs typeface="Verdana" panose="020B0604030504040204" pitchFamily="34" charset="0"/>
              </a:rPr>
              <a:t>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Учет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мнения профсоюза при принятии локальных нормативных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актов:</a:t>
            </a:r>
            <a:r>
              <a:rPr lang="ru-RU" dirty="0" smtClean="0">
                <a:solidFill>
                  <a:srgbClr val="0033CC"/>
                </a:solidFill>
                <a:latin typeface="Verdana" panose="020B0604030504040204" pitchFamily="34" charset="0"/>
                <a:ea typeface="Verdana" panose="020B0604030504040204" pitchFamily="34" charset="0"/>
                <a:cs typeface="Verdana" panose="020B0604030504040204" pitchFamily="34" charset="0"/>
              </a:rPr>
              <a:t> </a:t>
            </a:r>
            <a:endParaRPr lang="ru-RU" dirty="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dirty="0">
                <a:solidFill>
                  <a:srgbClr val="0033CC"/>
                </a:solidFill>
                <a:latin typeface="Verdana" panose="020B0604030504040204" pitchFamily="34" charset="0"/>
                <a:ea typeface="Verdana" panose="020B0604030504040204" pitchFamily="34" charset="0"/>
                <a:cs typeface="Verdana" panose="020B0604030504040204" pitchFamily="34" charset="0"/>
              </a:rPr>
              <a:t> </a:t>
            </a:r>
          </a:p>
          <a:p>
            <a:pPr algn="just"/>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Локальные нормативные акты </a:t>
            </a:r>
            <a:r>
              <a:rPr lang="ru-RU" dirty="0">
                <a:latin typeface="Verdana" panose="020B0604030504040204" pitchFamily="34" charset="0"/>
                <a:ea typeface="Verdana" panose="020B0604030504040204" pitchFamily="34" charset="0"/>
                <a:cs typeface="Verdana" panose="020B0604030504040204" pitchFamily="34" charset="0"/>
              </a:rPr>
              <a:t>– это приказы, положения, распоряжения работодателя, которые содержат нормы, рассчитанные на неоднократное применение ко всем или части работников. Самые яркие примеры локальных нормативных актов – положение о премировании, правила внутреннего трудового распорядка, положение об аттестации сотрудников. </a:t>
            </a:r>
          </a:p>
          <a:p>
            <a:pPr algn="just"/>
            <a:r>
              <a:rPr lang="ru-RU" dirty="0">
                <a:latin typeface="Verdana" panose="020B0604030504040204" pitchFamily="34" charset="0"/>
                <a:ea typeface="Verdana" panose="020B0604030504040204" pitchFamily="34" charset="0"/>
                <a:cs typeface="Verdana" panose="020B0604030504040204" pitchFamily="34" charset="0"/>
              </a:rPr>
              <a:t> </a:t>
            </a:r>
          </a:p>
          <a:p>
            <a:pPr algn="just"/>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ЭТО ВАЖНО: </a:t>
            </a:r>
            <a:r>
              <a:rPr lang="ru-RU" dirty="0">
                <a:latin typeface="Verdana" panose="020B0604030504040204" pitchFamily="34" charset="0"/>
                <a:ea typeface="Verdana" panose="020B0604030504040204" pitchFamily="34" charset="0"/>
                <a:cs typeface="Verdana" panose="020B0604030504040204" pitchFamily="34" charset="0"/>
              </a:rPr>
              <a:t>К локальным нормативным актам не относятся приказы об увольнении, о наложении дисциплинарного взыскания, о привлечении конкретных работников к работе в выходной день. </a:t>
            </a:r>
          </a:p>
          <a:p>
            <a:r>
              <a:rPr lang="ru-RU" dirty="0"/>
              <a:t> </a:t>
            </a:r>
          </a:p>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72972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62380" y="476672"/>
            <a:ext cx="8856984" cy="5632311"/>
          </a:xfrm>
          <a:prstGeom prst="rect">
            <a:avLst/>
          </a:prstGeom>
        </p:spPr>
        <p:txBody>
          <a:bodyPr wrap="square">
            <a:spAutoFit/>
          </a:bodyPr>
          <a:lstStyle/>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Учет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мнения выборного органа первичной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профсоюзной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организации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необходим при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принятии следующих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решений:</a:t>
            </a: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just"/>
            <a:r>
              <a:rPr lang="ru-RU" dirty="0"/>
              <a:t>-</a:t>
            </a:r>
            <a:r>
              <a:rPr lang="ru-RU" dirty="0">
                <a:latin typeface="Verdana" panose="020B0604030504040204" pitchFamily="34" charset="0"/>
                <a:ea typeface="Verdana" panose="020B0604030504040204" pitchFamily="34" charset="0"/>
                <a:cs typeface="Verdana" panose="020B0604030504040204" pitchFamily="34" charset="0"/>
              </a:rPr>
              <a:t>введение и отмена ранее срока режима неполного рабочего дня (смены) и (или) неполной рабочей недели на срок до шести месяцев в случае, когда причины, связанные с изменением организационных или технологических условий труда могут повлечь за собой массовое увольнение работников  (ст. 74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-установление порядка проведения аттестации (ч.2 ст. 81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-привлечение к сверхурочной работе (за исключением случаев, предусмотренных ч.ч.2,3 ст.99 ТК РФ) - (ч. 4 ст. 99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-принятие локального нормативного акта, устанавливающего перечень должностей работников с ненормированным рабочим днем (ст. 101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-составление графиков сменности (ст. 103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-принятие локального нормативного акта о разделении рабочего дня на части (ст. 105 ТК РФ);</a:t>
            </a:r>
          </a:p>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45870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79512" y="692696"/>
            <a:ext cx="8856984" cy="5355312"/>
          </a:xfrm>
          <a:prstGeom prst="rect">
            <a:avLst/>
          </a:prstGeom>
        </p:spPr>
        <p:txBody>
          <a:bodyPr wrap="square">
            <a:spAutoFit/>
          </a:bodyPr>
          <a:lstStyle/>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Учет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мнения выборного органа первичной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профсоюзной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организации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необходим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при принятии следующих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решений:</a:t>
            </a: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just"/>
            <a:r>
              <a:rPr lang="ru-RU" dirty="0">
                <a:latin typeface="Verdana" panose="020B0604030504040204" pitchFamily="34" charset="0"/>
                <a:ea typeface="Verdana" panose="020B0604030504040204" pitchFamily="34" charset="0"/>
                <a:cs typeface="Verdana" panose="020B0604030504040204" pitchFamily="34" charset="0"/>
              </a:rPr>
              <a:t>-принятие локального нормативного акта о  размере и порядке выплаты дополнительного вознаграждения работникам нерабочие праздничные дни, в которые они не привлекались к работе (за исключением работников, получающих оклад) (ст. 112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-привлечение к работе в выходные и нерабочие праздничные дни (за исключением случаев, предусмотренных ч.ч.2,3 ст.113 ТК РФ) - (ч. 5 ст. 113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-принятие локального нормативного акта об установлении дополнительных отпусков (ст. 116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-утверждение графика отпусков (ст. 123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-принятие локального нормативного акта, устанавливающего системы оплаты труда (ст. 135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-утверждение формы расчетного листка (ст. 136 ТК РФ);</a:t>
            </a: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58617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928992" cy="6624736"/>
          </a:xfrm>
          <a:prstGeom prst="rect">
            <a:avLst/>
          </a:prstGeom>
          <a:noFill/>
          <a:ln w="101600" cap="rnd" cmpd="tri">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3914" y="0"/>
            <a:ext cx="1278177" cy="1213226"/>
          </a:xfrm>
          <a:prstGeom prst="rect">
            <a:avLst/>
          </a:prstGeom>
          <a:solidFill>
            <a:srgbClr val="FFEFD1"/>
          </a:solidFill>
        </p:spPr>
      </p:pic>
      <p:sp>
        <p:nvSpPr>
          <p:cNvPr id="4" name="Прямоугольник 3"/>
          <p:cNvSpPr/>
          <p:nvPr/>
        </p:nvSpPr>
        <p:spPr>
          <a:xfrm>
            <a:off x="191840" y="692696"/>
            <a:ext cx="8856984" cy="5909310"/>
          </a:xfrm>
          <a:prstGeom prst="rect">
            <a:avLst/>
          </a:prstGeom>
        </p:spPr>
        <p:txBody>
          <a:bodyPr wrap="square">
            <a:spAutoFit/>
          </a:bodyPr>
          <a:lstStyle/>
          <a:p>
            <a:pPr algn="just"/>
            <a:endParaRPr lang="ru-RU" dirty="0" smtClean="0">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Учет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мнения выборного органа первичной </a:t>
            </a: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профсоюзной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организации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необходим </a:t>
            </a:r>
            <a:r>
              <a:rPr lang="ru-RU" b="1" dirty="0">
                <a:solidFill>
                  <a:srgbClr val="0033CC"/>
                </a:solidFill>
                <a:latin typeface="Verdana" panose="020B0604030504040204" pitchFamily="34" charset="0"/>
                <a:ea typeface="Verdana" panose="020B0604030504040204" pitchFamily="34" charset="0"/>
                <a:cs typeface="Verdana" panose="020B0604030504040204" pitchFamily="34" charset="0"/>
              </a:rPr>
              <a:t>при принятии следующих </a:t>
            </a:r>
            <a:r>
              <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rPr>
              <a:t>решений:</a:t>
            </a: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a:p>
            <a:pPr algn="just"/>
            <a:r>
              <a:rPr lang="ru-RU" dirty="0" smtClean="0">
                <a:latin typeface="Verdana" panose="020B0604030504040204" pitchFamily="34" charset="0"/>
                <a:ea typeface="Verdana" panose="020B0604030504040204" pitchFamily="34" charset="0"/>
                <a:cs typeface="Verdana" panose="020B0604030504040204" pitchFamily="34" charset="0"/>
              </a:rPr>
              <a:t>-установление </a:t>
            </a:r>
            <a:r>
              <a:rPr lang="ru-RU" dirty="0">
                <a:latin typeface="Verdana" panose="020B0604030504040204" pitchFamily="34" charset="0"/>
                <a:ea typeface="Verdana" panose="020B0604030504040204" pitchFamily="34" charset="0"/>
                <a:cs typeface="Verdana" panose="020B0604030504040204" pitchFamily="34" charset="0"/>
              </a:rPr>
              <a:t>конкретных размеров повышения оплаты труда работников, занятых  на </a:t>
            </a:r>
            <a:r>
              <a:rPr lang="ru-RU" dirty="0" smtClean="0">
                <a:latin typeface="Verdana" panose="020B0604030504040204" pitchFamily="34" charset="0"/>
                <a:ea typeface="Verdana" panose="020B0604030504040204" pitchFamily="34" charset="0"/>
                <a:cs typeface="Verdana" panose="020B0604030504040204" pitchFamily="34" charset="0"/>
              </a:rPr>
              <a:t>работах </a:t>
            </a:r>
            <a:r>
              <a:rPr lang="ru-RU" dirty="0">
                <a:latin typeface="Verdana" panose="020B0604030504040204" pitchFamily="34" charset="0"/>
                <a:ea typeface="Verdana" panose="020B0604030504040204" pitchFamily="34" charset="0"/>
                <a:cs typeface="Verdana" panose="020B0604030504040204" pitchFamily="34" charset="0"/>
              </a:rPr>
              <a:t>с вредными </a:t>
            </a:r>
            <a:r>
              <a:rPr lang="ru-RU" dirty="0" smtClean="0">
                <a:latin typeface="Verdana" panose="020B0604030504040204" pitchFamily="34" charset="0"/>
                <a:ea typeface="Verdana" panose="020B0604030504040204" pitchFamily="34" charset="0"/>
                <a:cs typeface="Verdana" panose="020B0604030504040204" pitchFamily="34" charset="0"/>
              </a:rPr>
              <a:t>или </a:t>
            </a:r>
            <a:r>
              <a:rPr lang="ru-RU" dirty="0">
                <a:latin typeface="Verdana" panose="020B0604030504040204" pitchFamily="34" charset="0"/>
                <a:ea typeface="Verdana" panose="020B0604030504040204" pitchFamily="34" charset="0"/>
                <a:cs typeface="Verdana" panose="020B0604030504040204" pitchFamily="34" charset="0"/>
              </a:rPr>
              <a:t>опасными и иными особыми условиями труда (ст. 147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-установление конкретных размеров оплаты труда за работу в выходной или нерабочий праздничный день (ст. 153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-установление конкретных размеров повышения оплаты труда за работу в ночное время (ст. 154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-определение систем нормирования труда (ст.159 ТК РФ);</a:t>
            </a:r>
          </a:p>
          <a:p>
            <a:pPr algn="just"/>
            <a:r>
              <a:rPr lang="ru-RU" dirty="0"/>
              <a:t>-</a:t>
            </a:r>
            <a:r>
              <a:rPr lang="ru-RU" dirty="0">
                <a:latin typeface="Verdana" panose="020B0604030504040204" pitchFamily="34" charset="0"/>
                <a:ea typeface="Verdana" panose="020B0604030504040204" pitchFamily="34" charset="0"/>
                <a:cs typeface="Verdana" panose="020B0604030504040204" pitchFamily="34" charset="0"/>
              </a:rPr>
              <a:t>принятие локальных нормативных актов, предусматривающих введение, замену и пересмотр норм труда (ст.  162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-увольнение по инициативе работодателя работников, избранных  в состав комиссии по  трудовым спорам (ст.171 ТК РФ);</a:t>
            </a:r>
          </a:p>
          <a:p>
            <a:pPr algn="just"/>
            <a:r>
              <a:rPr lang="ru-RU" dirty="0">
                <a:latin typeface="Verdana" panose="020B0604030504040204" pitchFamily="34" charset="0"/>
                <a:ea typeface="Verdana" panose="020B0604030504040204" pitchFamily="34" charset="0"/>
                <a:cs typeface="Verdana" panose="020B0604030504040204" pitchFamily="34" charset="0"/>
              </a:rPr>
              <a:t>-принятие мер по предотвращению массового увольнения (ст. 180 ТК РФ);</a:t>
            </a:r>
          </a:p>
          <a:p>
            <a:endParaRPr lang="ru-RU" dirty="0">
              <a:latin typeface="Verdana" panose="020B0604030504040204" pitchFamily="34" charset="0"/>
              <a:ea typeface="Verdana" panose="020B0604030504040204" pitchFamily="34" charset="0"/>
              <a:cs typeface="Verdana" panose="020B0604030504040204" pitchFamily="34" charset="0"/>
            </a:endParaRPr>
          </a:p>
          <a:p>
            <a:pPr algn="ctr"/>
            <a:endParaRPr lang="ru-RU" b="1" dirty="0" smtClean="0">
              <a:solidFill>
                <a:srgbClr val="0033CC"/>
              </a:solidFill>
              <a:latin typeface="Verdana" panose="020B0604030504040204" pitchFamily="34" charset="0"/>
              <a:ea typeface="Verdana" panose="020B0604030504040204" pitchFamily="34" charset="0"/>
              <a:cs typeface="Verdana" panose="020B0604030504040204" pitchFamily="34" charset="0"/>
            </a:endParaRPr>
          </a:p>
        </p:txBody>
      </p:sp>
      <p:sp>
        <p:nvSpPr>
          <p:cNvPr id="5" name="Прямоугольник 4"/>
          <p:cNvSpPr/>
          <p:nvPr/>
        </p:nvSpPr>
        <p:spPr>
          <a:xfrm>
            <a:off x="1475655" y="383666"/>
            <a:ext cx="1542474" cy="830997"/>
          </a:xfrm>
          <a:prstGeom prst="rect">
            <a:avLst/>
          </a:prstGeom>
        </p:spPr>
        <p:txBody>
          <a:bodyPr wrap="none">
            <a:spAutoFit/>
          </a:bodyPr>
          <a:lstStyle/>
          <a:p>
            <a:endParaRPr lang="ru-RU" sz="2400" b="1" dirty="0" smtClean="0">
              <a:solidFill>
                <a:srgbClr val="FF0000"/>
              </a:solidFill>
              <a:latin typeface="Verdana" pitchFamily="34" charset="0"/>
              <a:ea typeface="Verdana" pitchFamily="34" charset="0"/>
              <a:cs typeface="Verdana" pitchFamily="34" charset="0"/>
            </a:endParaRPr>
          </a:p>
          <a:p>
            <a:pPr algn="ctr"/>
            <a:endParaRPr lang="en-US" sz="2400" b="1" dirty="0">
              <a:solidFill>
                <a:srgbClr val="FF00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96371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3430</TotalTime>
  <Words>1585</Words>
  <Application>Microsoft Office PowerPoint</Application>
  <PresentationFormat>Экран (4:3)</PresentationFormat>
  <Paragraphs>369</Paragraphs>
  <Slides>30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30</vt:i4>
      </vt:variant>
    </vt:vector>
  </HeadingPairs>
  <TitlesOfParts>
    <vt:vector size="33" baseType="lpstr">
      <vt:lpstr>Тема Office</vt:lpstr>
      <vt:lpstr>2_Тема Office</vt:lpstr>
      <vt:lpstr>3_Тема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Соотношение между ростом МРОТ  и величиной прожиточного минимума трудоспособного населения Кемеровской области  в 2012 году  (руб.)</dc:title>
  <dc:creator>sl</dc:creator>
  <cp:lastModifiedBy>Тихонова Ирина Викторовна</cp:lastModifiedBy>
  <cp:revision>267</cp:revision>
  <cp:lastPrinted>2021-12-06T07:42:15Z</cp:lastPrinted>
  <dcterms:created xsi:type="dcterms:W3CDTF">2012-09-28T05:01:42Z</dcterms:created>
  <dcterms:modified xsi:type="dcterms:W3CDTF">2021-12-06T08:25:46Z</dcterms:modified>
</cp:coreProperties>
</file>